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62" r:id="rId2"/>
    <p:sldId id="263" r:id="rId3"/>
    <p:sldId id="264" r:id="rId4"/>
    <p:sldId id="258" r:id="rId5"/>
    <p:sldId id="257" r:id="rId6"/>
    <p:sldId id="259" r:id="rId7"/>
    <p:sldId id="273" r:id="rId8"/>
    <p:sldId id="265" r:id="rId9"/>
    <p:sldId id="266" r:id="rId10"/>
    <p:sldId id="280" r:id="rId11"/>
    <p:sldId id="281" r:id="rId12"/>
    <p:sldId id="282" r:id="rId13"/>
    <p:sldId id="267" r:id="rId14"/>
    <p:sldId id="268" r:id="rId15"/>
    <p:sldId id="269" r:id="rId16"/>
    <p:sldId id="276" r:id="rId17"/>
    <p:sldId id="270" r:id="rId18"/>
    <p:sldId id="277" r:id="rId19"/>
    <p:sldId id="271" r:id="rId20"/>
    <p:sldId id="278" r:id="rId21"/>
    <p:sldId id="279" r:id="rId22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FFFF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7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7D3A6-7205-48A6-8266-56C1E69E9287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03B54-E640-4832-92C9-87F11697A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9573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3FDEF-14EA-45EC-A8E5-AA6E5B8B9037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7B969-6668-45B6-B2AB-A5FF1CE622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7700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60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95537" y="2276872"/>
            <a:ext cx="8424935" cy="36000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РЕЗУЛЬТАТЫ ПРОВЕДЕНИЯ </a:t>
            </a:r>
            <a:b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ГОРОДСКОЙ КОМПЛЕКСНОЙ ДИАГНОСТИЧЕСКОЙ РАБОТЫ </a:t>
            </a:r>
            <a:b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3 КЛАССАХ </a:t>
            </a:r>
            <a:b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МУНИЦИПАЛЬНЫХ ОБЩЕОБРАЗОВАТЕЛЬНЫХ УЧРЕЖДЕНИЙ </a:t>
            </a:r>
            <a:b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города Нижний Тагил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0"/>
            <a:ext cx="628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Управление образования 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Администрации города Нижний Тагил</a:t>
            </a:r>
            <a:endParaRPr lang="ru-RU" sz="1400" b="1" i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  <a:p>
            <a:pPr algn="ctr" eaLnBrk="0" hangingPunct="0"/>
            <a:r>
              <a:rPr lang="ru-RU" sz="1400" b="1" i="1" dirty="0">
                <a:solidFill>
                  <a:schemeClr val="tx2"/>
                </a:solidFill>
                <a:latin typeface="Bookman Old Style" pitchFamily="18" charset="0"/>
                <a:cs typeface="Times New Roman" pitchFamily="18" charset="0"/>
              </a:rPr>
              <a:t>Муниципальный ресурсный центр </a:t>
            </a:r>
          </a:p>
          <a:p>
            <a:pPr algn="ctr"/>
            <a:r>
              <a:rPr lang="ru-RU" sz="1400" b="1" i="1" dirty="0" smtClean="0">
                <a:solidFill>
                  <a:schemeClr val="tx2"/>
                </a:solidFill>
                <a:latin typeface="Bookman Old Style" pitchFamily="18" charset="0"/>
                <a:cs typeface="Times New Roman" pitchFamily="18" charset="0"/>
              </a:rPr>
              <a:t>на базе МАОУ Гимназии № 86</a:t>
            </a:r>
            <a:endParaRPr lang="ru-RU" sz="1400" b="1" i="1" dirty="0">
              <a:solidFill>
                <a:schemeClr val="tx2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4645" y="6072206"/>
            <a:ext cx="3214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defRPr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2015 г. </a:t>
            </a:r>
          </a:p>
        </p:txBody>
      </p:sp>
      <p:pic>
        <p:nvPicPr>
          <p:cNvPr id="5" name="Рисунок 3" descr="гимназия-прозрачная с колоколо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536" y="1196752"/>
            <a:ext cx="2771284" cy="206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i="1" u="sng" dirty="0" smtClean="0"/>
              <a:t>1. Работа </a:t>
            </a:r>
            <a:r>
              <a:rPr lang="ru-RU" i="1" u="sng" dirty="0"/>
              <a:t>с текстом: поиск информации и понимание </a:t>
            </a:r>
            <a:r>
              <a:rPr lang="ru-RU" i="1" u="sng" dirty="0" smtClean="0"/>
              <a:t>прочитанного </a:t>
            </a:r>
            <a:r>
              <a:rPr lang="ru-RU" sz="2000" i="1" dirty="0" smtClean="0"/>
              <a:t>(% выполнения </a:t>
            </a:r>
            <a:r>
              <a:rPr lang="ru-RU" sz="2000" b="1" dirty="0" smtClean="0"/>
              <a:t>от </a:t>
            </a:r>
            <a:r>
              <a:rPr lang="ru-RU" sz="2000" b="1" dirty="0"/>
              <a:t>40% до 95</a:t>
            </a:r>
            <a:r>
              <a:rPr lang="ru-RU" sz="2000" b="1" dirty="0" smtClean="0"/>
              <a:t>%)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28184" y="1383891"/>
            <a:ext cx="1008112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40%</a:t>
            </a: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56060"/>
            <a:ext cx="5651826" cy="1308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5651826" cy="390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228184" y="2924944"/>
            <a:ext cx="1008112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49%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35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24136"/>
          </a:xfrm>
        </p:spPr>
        <p:txBody>
          <a:bodyPr>
            <a:noAutofit/>
          </a:bodyPr>
          <a:lstStyle/>
          <a:p>
            <a:r>
              <a:rPr lang="ru-RU" sz="2400" i="1" u="sng" dirty="0" smtClean="0"/>
              <a:t/>
            </a:r>
            <a:br>
              <a:rPr lang="ru-RU" sz="2400" i="1" u="sng" dirty="0" smtClean="0"/>
            </a:br>
            <a:r>
              <a:rPr lang="ru-RU" sz="2400" i="1" u="sng" dirty="0"/>
              <a:t/>
            </a:r>
            <a:br>
              <a:rPr lang="ru-RU" sz="2400" i="1" u="sng" dirty="0"/>
            </a:br>
            <a:r>
              <a:rPr lang="ru-RU" sz="2400" i="1" u="sng" dirty="0" smtClean="0"/>
              <a:t/>
            </a:r>
            <a:br>
              <a:rPr lang="ru-RU" sz="2400" i="1" u="sng" dirty="0" smtClean="0"/>
            </a:br>
            <a:r>
              <a:rPr lang="ru-RU" sz="2400" i="1" u="sng" dirty="0"/>
              <a:t/>
            </a:r>
            <a:br>
              <a:rPr lang="ru-RU" sz="2400" i="1" u="sng" dirty="0"/>
            </a:br>
            <a:r>
              <a:rPr lang="ru-RU" sz="2900" i="1" u="sng" dirty="0"/>
              <a:t>2. Работа с текстом: преобразование и интерпретация информации  </a:t>
            </a:r>
            <a:r>
              <a:rPr lang="ru-RU" sz="1400" i="1" dirty="0" smtClean="0"/>
              <a:t>(% выполнения </a:t>
            </a:r>
            <a:r>
              <a:rPr lang="ru-RU" sz="1400" b="1" dirty="0" smtClean="0"/>
              <a:t>от  </a:t>
            </a:r>
            <a:r>
              <a:rPr lang="ru-RU" sz="1400" b="1" dirty="0"/>
              <a:t>30 % до 66 </a:t>
            </a:r>
            <a:r>
              <a:rPr lang="ru-RU" sz="1400" b="1" dirty="0" smtClean="0"/>
              <a:t>%)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5759268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516216" y="1383891"/>
            <a:ext cx="1008112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r>
              <a:rPr lang="ru-RU" dirty="0" smtClean="0"/>
              <a:t>0%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57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 fontScale="90000"/>
          </a:bodyPr>
          <a:lstStyle/>
          <a:p>
            <a:r>
              <a:rPr lang="ru-RU" i="1" u="sng" dirty="0" smtClean="0"/>
              <a:t>3. Работа </a:t>
            </a:r>
            <a:r>
              <a:rPr lang="ru-RU" i="1" u="sng" dirty="0"/>
              <a:t>с текстом: оценка </a:t>
            </a:r>
            <a:r>
              <a:rPr lang="ru-RU" i="1" u="sng" dirty="0" smtClean="0"/>
              <a:t>информации</a:t>
            </a:r>
            <a:r>
              <a:rPr lang="ru-RU" i="1" dirty="0" smtClean="0"/>
              <a:t> </a:t>
            </a:r>
            <a:r>
              <a:rPr lang="ru-RU" sz="2200" i="1" dirty="0" smtClean="0"/>
              <a:t>(% выполнения </a:t>
            </a:r>
            <a:r>
              <a:rPr lang="ru-RU" sz="2200" b="1" i="1" dirty="0" smtClean="0"/>
              <a:t>от 18% до 53%</a:t>
            </a:r>
            <a:r>
              <a:rPr lang="ru-RU" sz="2200" i="1" dirty="0" smtClean="0"/>
              <a:t>)</a:t>
            </a:r>
            <a:r>
              <a:rPr lang="ru-RU" sz="2200" dirty="0"/>
              <a:t/>
            </a:r>
            <a:br>
              <a:rPr lang="ru-RU" sz="2200" dirty="0"/>
            </a:b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196752"/>
            <a:ext cx="5935027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3212976"/>
            <a:ext cx="6040713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484268" y="1196752"/>
            <a:ext cx="1008112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18 %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08256" y="3284984"/>
            <a:ext cx="1008112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  <a:r>
              <a:rPr lang="ru-RU" dirty="0" smtClean="0"/>
              <a:t>0%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67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АНАЛИТИЧЕСКИХ МАТЕРИАЛОВ ОУ  </a:t>
            </a:r>
            <a:b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РЕЗУЛЬТАТАМ КДР</a:t>
            </a:r>
            <a:b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500" b="1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08.05.2015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сдали аналитические справки ОУ 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7,21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23, 35, 48,  66, ГМШ, 72, 80, 81, 85,  138, 144, 8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(п. Висимо-Уткинск),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 (п. Серебрянка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</a:t>
            </a: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ДОСТИЖЕНИЯ:</a:t>
            </a:r>
          </a:p>
          <a:p>
            <a:pPr marL="0" indent="0">
              <a:buNone/>
            </a:pPr>
            <a:r>
              <a:rPr lang="ru-RU" sz="2400" dirty="0">
                <a:latin typeface="Times New Roman"/>
                <a:ea typeface="Times New Roman"/>
              </a:rPr>
              <a:t>П</a:t>
            </a:r>
            <a:r>
              <a:rPr lang="ru-RU" sz="2400" dirty="0" smtClean="0">
                <a:latin typeface="Times New Roman"/>
                <a:ea typeface="Times New Roman"/>
              </a:rPr>
              <a:t>роведённая </a:t>
            </a:r>
            <a:r>
              <a:rPr lang="ru-RU" sz="2400" dirty="0">
                <a:latin typeface="Times New Roman"/>
                <a:ea typeface="Times New Roman"/>
              </a:rPr>
              <a:t>диагностика позволила </a:t>
            </a:r>
            <a:r>
              <a:rPr lang="ru-RU" sz="2400" dirty="0" smtClean="0">
                <a:latin typeface="Times New Roman"/>
                <a:ea typeface="Times New Roman"/>
              </a:rPr>
              <a:t>педагогам:</a:t>
            </a:r>
          </a:p>
          <a:p>
            <a:pPr marL="0" indent="0">
              <a:buNone/>
            </a:pPr>
            <a:r>
              <a:rPr lang="ru-RU" sz="2400" dirty="0">
                <a:latin typeface="Times New Roman"/>
                <a:ea typeface="Times New Roman"/>
              </a:rPr>
              <a:t>-</a:t>
            </a:r>
            <a:r>
              <a:rPr lang="ru-RU" sz="2400" dirty="0" smtClean="0">
                <a:latin typeface="Times New Roman"/>
                <a:ea typeface="Times New Roman"/>
              </a:rPr>
              <a:t>выявить </a:t>
            </a:r>
            <a:r>
              <a:rPr lang="ru-RU" sz="2400" dirty="0">
                <a:latin typeface="Times New Roman"/>
                <a:ea typeface="Times New Roman"/>
              </a:rPr>
              <a:t>трудности, возникшие у обучающихся начальных классов в процессе выполнения комплексной </a:t>
            </a:r>
            <a:r>
              <a:rPr lang="ru-RU" sz="2400" dirty="0" smtClean="0">
                <a:latin typeface="Times New Roman"/>
                <a:ea typeface="Times New Roman"/>
              </a:rPr>
              <a:t>работы</a:t>
            </a:r>
          </a:p>
          <a:p>
            <a:pPr marL="0" indent="0">
              <a:buNone/>
            </a:pPr>
            <a:r>
              <a:rPr lang="ru-RU" sz="2400" dirty="0">
                <a:latin typeface="Times New Roman"/>
                <a:ea typeface="Times New Roman"/>
              </a:rPr>
              <a:t>-</a:t>
            </a:r>
            <a:r>
              <a:rPr lang="ru-RU" sz="2400" dirty="0" smtClean="0">
                <a:latin typeface="Times New Roman"/>
                <a:ea typeface="Times New Roman"/>
              </a:rPr>
              <a:t>обозначить </a:t>
            </a:r>
            <a:r>
              <a:rPr lang="ru-RU" sz="2400" dirty="0">
                <a:latin typeface="Times New Roman"/>
                <a:ea typeface="Times New Roman"/>
              </a:rPr>
              <a:t>педагогические проблемы, повлиявшие на показатели уровня </a:t>
            </a:r>
            <a:r>
              <a:rPr lang="ru-RU" sz="2400" dirty="0" err="1">
                <a:latin typeface="Times New Roman"/>
                <a:ea typeface="Times New Roman"/>
              </a:rPr>
              <a:t>сформированности</a:t>
            </a:r>
            <a:r>
              <a:rPr lang="ru-RU" sz="2400" dirty="0">
                <a:latin typeface="Times New Roman"/>
                <a:ea typeface="Times New Roman"/>
              </a:rPr>
              <a:t> УУД младших </a:t>
            </a:r>
            <a:r>
              <a:rPr lang="ru-RU" sz="2400" dirty="0" smtClean="0">
                <a:latin typeface="Times New Roman"/>
                <a:ea typeface="Times New Roman"/>
              </a:rPr>
              <a:t>школьников</a:t>
            </a:r>
          </a:p>
          <a:p>
            <a:pPr marL="0" indent="0">
              <a:buNone/>
            </a:pPr>
            <a:r>
              <a:rPr lang="ru-RU" sz="2400" dirty="0">
                <a:latin typeface="Times New Roman"/>
                <a:ea typeface="Times New Roman"/>
              </a:rPr>
              <a:t>-</a:t>
            </a:r>
            <a:r>
              <a:rPr lang="ru-RU" sz="2400" dirty="0" smtClean="0">
                <a:latin typeface="Times New Roman"/>
                <a:ea typeface="Times New Roman"/>
              </a:rPr>
              <a:t>определить </a:t>
            </a:r>
            <a:r>
              <a:rPr lang="ru-RU" sz="2400" dirty="0">
                <a:latin typeface="Times New Roman"/>
                <a:ea typeface="Times New Roman"/>
              </a:rPr>
              <a:t>диапазон дальнейшего конструирования и корректировки педагогической деятельности в условиях реализации  ФГОС НОО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АНАЛИТИЧЕСКИХ МАТЕРИАЛОВ ОУ  </a:t>
            </a:r>
            <a:b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РЕЗУЛЬТАТАМ КДР</a:t>
            </a:r>
            <a:b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ВЫВОДЫ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-неумение работать с большими объёмами информации и одновременно с разными источниками информации, т.к. в текстах учебников информация даётся дозировано, мало информационных, научно-популярных текстов, недостаточно времени для работы с текстами;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отсутствие у иноязычных и вновь прибывших учеников опыта написания работы, носящий комплексный характер;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низкая техника и скорость чтения большого объема текста;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недостаточный уровень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навыка осмысленного чтения, в том числе аналитической работы с текстом;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недостаточный уровень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навыка выполнения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межпредметных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заданий на основе текстов;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АНАЛИТИЧЕСКИХ МАТЕРИАЛОВ ОУ  </a:t>
            </a:r>
            <a:b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РЕЗУЛЬТАТАМ КДР</a:t>
            </a:r>
            <a:b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ПЕДАГОГАМ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784976" cy="5400600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1. Внесение изменений в методику преподавания:</a:t>
            </a:r>
          </a:p>
          <a:p>
            <a:pPr>
              <a:buFont typeface="Wingdings" pitchFamily="2" charset="2"/>
              <a:buChar char="ü"/>
            </a:pP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современные педагогические технологии</a:t>
            </a:r>
            <a:r>
              <a:rPr lang="ru-RU" sz="6000" dirty="0" smtClean="0">
                <a:latin typeface="Times New Roman"/>
              </a:rPr>
              <a:t>, </a:t>
            </a:r>
            <a:r>
              <a:rPr lang="ru-RU" sz="6000" dirty="0" smtClean="0">
                <a:latin typeface="Times New Roman"/>
                <a:ea typeface="Calibri"/>
              </a:rPr>
              <a:t>«использовать </a:t>
            </a:r>
            <a:r>
              <a:rPr lang="ru-RU" sz="6000" dirty="0">
                <a:latin typeface="Times New Roman"/>
                <a:ea typeface="Calibri"/>
              </a:rPr>
              <a:t>в педагогической практике технологии, позволяющие обучать всех учащихся с учетом их индивидуальных </a:t>
            </a:r>
            <a:r>
              <a:rPr lang="ru-RU" sz="6000" dirty="0" smtClean="0">
                <a:latin typeface="Times New Roman"/>
                <a:ea typeface="Calibri"/>
              </a:rPr>
              <a:t>особенностей»</a:t>
            </a:r>
            <a:endParaRPr lang="ru-RU" sz="6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организация дифференцированной и индивидуальной работы </a:t>
            </a:r>
            <a:r>
              <a:rPr lang="ru-RU" sz="6000" dirty="0" smtClean="0">
                <a:latin typeface="Times New Roman"/>
                <a:ea typeface="Calibri"/>
              </a:rPr>
              <a:t>«</a:t>
            </a:r>
            <a:r>
              <a:rPr lang="ru-RU" sz="6000" dirty="0">
                <a:latin typeface="Times New Roman"/>
                <a:ea typeface="Calibri"/>
              </a:rPr>
              <a:t>проанализировать результаты выполнения  работы,    спроектировать индивидуальные образовательные маршруты  для обучающихся,  не справляющихся с освоением образовательной программы»</a:t>
            </a:r>
            <a:endParaRPr lang="ru-RU" sz="6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больше внимания уделять не только отработке стандартных алгоритмов решения задач, но и формированию умений применять знания для решения задач в несколько измененной или новой для ученика ситуации,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latin typeface="Times New Roman"/>
                <a:ea typeface="Times New Roman"/>
              </a:rPr>
              <a:t>чаще </a:t>
            </a:r>
            <a:r>
              <a:rPr lang="ru-RU" sz="6000" dirty="0">
                <a:latin typeface="Times New Roman"/>
                <a:ea typeface="Times New Roman"/>
              </a:rPr>
              <a:t>использовать задачи практического </a:t>
            </a:r>
            <a:r>
              <a:rPr lang="ru-RU" sz="6000" dirty="0" smtClean="0">
                <a:latin typeface="Times New Roman"/>
                <a:ea typeface="Times New Roman"/>
              </a:rPr>
              <a:t>содержания</a:t>
            </a:r>
          </a:p>
          <a:p>
            <a:pPr>
              <a:buFont typeface="Wingdings" pitchFamily="2" charset="2"/>
              <a:buChar char="ü"/>
            </a:pPr>
            <a:r>
              <a:rPr lang="ru-RU" sz="6000" dirty="0">
                <a:latin typeface="Times New Roman"/>
                <a:ea typeface="Times New Roman"/>
              </a:rPr>
              <a:t>совершенствовать  технику чтения  учащихся, проводить  контрольные срезы  каждую четверть.   </a:t>
            </a:r>
          </a:p>
          <a:p>
            <a:pPr>
              <a:buFont typeface="Wingdings" pitchFamily="2" charset="2"/>
              <a:buChar char="ü"/>
            </a:pPr>
            <a:r>
              <a:rPr lang="ru-RU" sz="6000" dirty="0">
                <a:latin typeface="Times New Roman"/>
                <a:ea typeface="Times New Roman"/>
              </a:rPr>
              <a:t>разработать речевые клише для оформления учащимися оценочных суждений и своей точки зрения о прочитанном тексте, выдать памятки </a:t>
            </a:r>
            <a:r>
              <a:rPr lang="ru-RU" sz="6000" dirty="0" smtClean="0">
                <a:latin typeface="Times New Roman"/>
                <a:ea typeface="Times New Roman"/>
              </a:rPr>
              <a:t>учащимся</a:t>
            </a:r>
            <a:endParaRPr lang="ru-RU" sz="6000" dirty="0">
              <a:latin typeface="Times New Roman"/>
              <a:ea typeface="Times New Roman"/>
            </a:endParaRPr>
          </a:p>
          <a:p>
            <a:pPr>
              <a:buFont typeface="Wingdings" pitchFamily="2" charset="2"/>
              <a:buChar char="ü"/>
            </a:pPr>
            <a:r>
              <a:rPr lang="ru-RU" sz="6000" dirty="0">
                <a:latin typeface="Times New Roman"/>
                <a:ea typeface="Times New Roman"/>
              </a:rPr>
              <a:t>чаще включать в содержание уроков литературного чтения, окружающего мира, развития познавательных способностей  задания  по   объяснению  основного  содержания    текстов, установлению  причинно-следственных  связей в тексте, по сопоставлению  основного содержания разных текстов.  </a:t>
            </a:r>
          </a:p>
          <a:p>
            <a:pPr>
              <a:buFont typeface="Wingdings" pitchFamily="2" charset="2"/>
              <a:buChar char="ü"/>
            </a:pPr>
            <a:r>
              <a:rPr lang="ru-RU" sz="6000" dirty="0">
                <a:latin typeface="Times New Roman"/>
                <a:ea typeface="Times New Roman"/>
              </a:rPr>
              <a:t>активизировать работу по расширению словарного запаса учащихся,  объяснению  лексического  значения  слов, в том числе с привлечением толкового и энциклопедического  словарей. </a:t>
            </a:r>
            <a:endParaRPr lang="ru-RU" sz="6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включать в практическую деятельность конкретные технологические приемы, направленные на формирование умения глубоко анализировать текст: возврат к ключевым словам, утверждениям, написание эссе, отзывов о прочитанном, составление различных видов планов текста  и т.д. </a:t>
            </a:r>
          </a:p>
          <a:p>
            <a:pPr>
              <a:buFont typeface="Wingdings" pitchFamily="2" charset="2"/>
              <a:buChar char="ü"/>
            </a:pP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использовать аппаратно-программный комплекс (тренировочные упражнения)</a:t>
            </a:r>
            <a:endParaRPr lang="ru-RU" sz="66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ru-RU" sz="66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Times New Roman"/>
              <a:buChar char="-"/>
            </a:pPr>
            <a:r>
              <a:rPr lang="ru-RU" sz="6600" dirty="0" smtClean="0">
                <a:latin typeface="Times New Roman"/>
                <a:ea typeface="Calibri"/>
              </a:rPr>
              <a:t> </a:t>
            </a:r>
            <a:endParaRPr lang="ru-RU" sz="6600" dirty="0">
              <a:latin typeface="Times New Roman"/>
              <a:ea typeface="Times New Roman"/>
            </a:endParaRPr>
          </a:p>
          <a:p>
            <a:pPr>
              <a:buFont typeface="Wingdings" pitchFamily="2" charset="2"/>
              <a:buChar char="ü"/>
            </a:pPr>
            <a:endParaRPr lang="ru-RU" sz="6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АНАЛИТИЧЕСКИХ МАТЕРИАЛОВ ОУ  </a:t>
            </a:r>
            <a:b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РЕЗУЛЬТАТАМ КДР</a:t>
            </a:r>
            <a:b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ПЕДАГОГАМ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6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Внесение изменений в документы педагога  </a:t>
            </a:r>
            <a:r>
              <a:rPr lang="ru-RU" sz="6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(Рабочие программы, КТП, </a:t>
            </a:r>
            <a:r>
              <a:rPr lang="ru-RU" sz="6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КИМы</a:t>
            </a:r>
            <a:r>
              <a:rPr lang="ru-RU" sz="6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6400" i="1" u="sng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6600" u="sng" dirty="0">
                <a:latin typeface="Times New Roman"/>
                <a:ea typeface="Times New Roman"/>
              </a:rPr>
              <a:t>Использование ресурсов семьи:</a:t>
            </a:r>
            <a:r>
              <a:rPr lang="ru-RU" sz="6600" dirty="0">
                <a:latin typeface="Times New Roman"/>
                <a:ea typeface="Times New Roman"/>
              </a:rPr>
              <a:t> «провести родительское собрание по результатам КДР, активно использовать ресурсы семьи в процессе формирования читательской грамотности учащихся</a:t>
            </a:r>
            <a:r>
              <a:rPr lang="ru-RU" sz="6600" dirty="0" smtClean="0">
                <a:latin typeface="Times New Roman"/>
                <a:ea typeface="Times New Roman"/>
              </a:rPr>
              <a:t>»</a:t>
            </a:r>
            <a:endParaRPr lang="ru-RU" sz="6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6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Использование возможностей внеурочной деятельности для формирования навыков работы с текстом :</a:t>
            </a:r>
          </a:p>
          <a:p>
            <a:pPr lvl="0">
              <a:buNone/>
            </a:pP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Привлекать обучающихся к участию в </a:t>
            </a:r>
            <a:r>
              <a:rPr lang="ru-RU" sz="6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компетентностных</a:t>
            </a: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конкурсах , олимпиадах разного уровня, </a:t>
            </a:r>
            <a:r>
              <a:rPr lang="ru-RU" sz="6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способствовующих</a:t>
            </a: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формированию у школьников умений выполнения </a:t>
            </a:r>
            <a:r>
              <a:rPr lang="ru-RU" sz="6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межпредметных</a:t>
            </a: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заданий, умений применять полученные ранее знания в нестандартных ситуациях. </a:t>
            </a:r>
          </a:p>
          <a:p>
            <a:pPr lvl="0">
              <a:buNone/>
            </a:pPr>
            <a:r>
              <a:rPr lang="ru-RU" sz="6400" u="sng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.  Перенос технологий подготовки учащихся к итоговой аттестации (ЕГЭ) в начальную школу :</a:t>
            </a:r>
          </a:p>
          <a:p>
            <a:pPr lvl="0">
              <a:buNone/>
            </a:pP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Выявить группы риска  и оценить эффективность собственного процесса обучения и принять необходимые меры для коррекции. </a:t>
            </a:r>
          </a:p>
          <a:p>
            <a:pPr lvl="0">
              <a:buNone/>
            </a:pP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Сформировать на основе результатов КДР группу «риска» и группу </a:t>
            </a:r>
            <a:r>
              <a:rPr lang="ru-RU" sz="6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высокобалльников</a:t>
            </a: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спланировать индивидуальные занятия с данными категориями учащихся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85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АНАЛИТИЧЕСКИХ МАТЕРИАЛОВ ОУ  </a:t>
            </a:r>
            <a:b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РЕЗУЛЬТАТАМ КДР</a:t>
            </a:r>
            <a:b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ШМО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8928992" cy="5590974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1. Организационное: </a:t>
            </a:r>
          </a:p>
          <a:p>
            <a:pPr>
              <a:buNone/>
            </a:pP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Учебный план и план ВУД включить курсы,  направленные на формирование УУД (раздел «Чтение. Работа с текстом»)</a:t>
            </a:r>
          </a:p>
          <a:p>
            <a:pPr lvl="0">
              <a:buNone/>
            </a:pPr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2.  Система повышения квалификации:</a:t>
            </a:r>
          </a:p>
          <a:p>
            <a:pPr>
              <a:buNone/>
            </a:pP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Продолжить работу по повышению квалификации через систему </a:t>
            </a:r>
            <a:r>
              <a:rPr lang="ru-RU" sz="6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внутришкольных</a:t>
            </a: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городских семинаров, в том числе с привлечением Интернет-ресурсов.  Организовать «круглые столы», мастер-классы и т.д.</a:t>
            </a:r>
          </a:p>
          <a:p>
            <a:pPr marL="0" indent="0"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6600" dirty="0" smtClean="0">
                <a:latin typeface="Times New Roman"/>
                <a:ea typeface="Calibri"/>
              </a:rPr>
              <a:t>-</a:t>
            </a: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Разработать планы профессионального развития и повышения квалификации педагогов с целью преодоления профессиональных учебных дефицитов, выявленных в ходе 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мониторинга</a:t>
            </a:r>
          </a:p>
          <a:p>
            <a:pPr lvl="0">
              <a:buNone/>
            </a:pPr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3. Изменение наполнения  </a:t>
            </a:r>
            <a:r>
              <a:rPr lang="ru-RU" sz="6400" u="sng" dirty="0" err="1" smtClean="0"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 контроля:</a:t>
            </a:r>
          </a:p>
          <a:p>
            <a:pPr>
              <a:buNone/>
            </a:pP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-Запланировать на 2015-2016 уч. год  проведение комплексных работ во 2-4 классах (входная, полугодовая, годовая) на основе проведенной КДР</a:t>
            </a:r>
            <a:endParaRPr lang="ru-RU" sz="6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-Усилить </a:t>
            </a: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контроль за качеством преподавания предметов через </a:t>
            </a:r>
            <a:r>
              <a:rPr lang="ru-RU" sz="6400" i="1" dirty="0" err="1">
                <a:latin typeface="Times New Roman" pitchFamily="18" charset="0"/>
                <a:cs typeface="Times New Roman" pitchFamily="18" charset="0"/>
              </a:rPr>
              <a:t>взаимопосещение</a:t>
            </a: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 уроков с целью выполнения рекомендаций данных после анализа 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КДР</a:t>
            </a:r>
            <a:endParaRPr lang="ru-RU" sz="6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-Проведение стартовой диагностики в начале учебного года и полугодовых комплексных работ; </a:t>
            </a: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ведение мониторинга учебных достижений на уровне ученика и класса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4. Создание методических материалов по формированию УУД: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Пополнение банка заданий, направленных на формирование разных видов УУД; пополнение банка КИМ, направленных на оценку уровня </a:t>
            </a:r>
            <a:r>
              <a:rPr lang="ru-RU" sz="6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УУД; </a:t>
            </a:r>
          </a:p>
          <a:p>
            <a:pPr>
              <a:buNone/>
            </a:pP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Сделать подборку типовых задач, позволяющих  отслеживать уровень </a:t>
            </a:r>
            <a:r>
              <a:rPr lang="ru-RU" sz="6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УУД, связанных с установлением причинно – следственных связей.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АНАЛИТИЧЕСКИХ МАТЕРИАЛОВ ОУ  </a:t>
            </a:r>
            <a:b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РЕЗУЛЬТАТАМ КДР</a:t>
            </a:r>
            <a:b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ШМО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196752"/>
            <a:ext cx="8928992" cy="5446958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5.  Преемственность начальной и основной школы в вопросах формирования УУД:</a:t>
            </a:r>
          </a:p>
          <a:p>
            <a:pPr>
              <a:buNone/>
            </a:pP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-Провести совместное заседание ШМО учителей начальных классов и учителей-предметников, работающих в 5 классах, по вопросам преемственности в формировании УУД. </a:t>
            </a:r>
          </a:p>
          <a:p>
            <a:pPr>
              <a:buNone/>
            </a:pP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-Запланировать расширенные МО учителей начальной и основной школы с целью рассмотрения эффективных методик формирования и развития </a:t>
            </a:r>
            <a:r>
              <a:rPr lang="ru-RU" sz="6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6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умений и согласования различных видов деятельности обучающихся.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90170" algn="l"/>
              </a:tabLst>
            </a:pP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-Провести </a:t>
            </a: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совместное заседание с учителями русского языка средней школы с целью    преемственности  и обмена опытом работы с текстом, обсудив темы: «Тема текста», «Ключевые слова», «Главная мысль текста»;</a:t>
            </a:r>
          </a:p>
          <a:p>
            <a:pPr marL="0" lvl="0" indent="0">
              <a:spcAft>
                <a:spcPts val="0"/>
              </a:spcAft>
              <a:buNone/>
              <a:tabLst>
                <a:tab pos="90170" algn="l"/>
              </a:tabLst>
            </a:pP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-Провести </a:t>
            </a: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совместное заседание кафедры начального обучения, на котором  проанализировать результаты  городской комплексной работы обучающихся 3 классов, выявив типичные проблемы в </a:t>
            </a:r>
            <a:r>
              <a:rPr lang="ru-RU" sz="6400" i="1" dirty="0" err="1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 умений работать с текстом и информацией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0">
              <a:spcAft>
                <a:spcPts val="0"/>
              </a:spcAft>
              <a:buNone/>
              <a:tabLst>
                <a:tab pos="90170" algn="l"/>
              </a:tabLst>
            </a:pP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-Спланировать </a:t>
            </a: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методические совещания по вопросам формирования у обучающихся умений  читать и понимать разные тексты, включая учебные, работать с информацией, представленной в различных формах, использовать полученную информацию для решения учебно-познавательных и учебно-практических задач.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-Включить </a:t>
            </a: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в план работы методического объединения на 2015 – 2016 учебный год  методическую неделю по проблемам реализации курса «Вдумчивое чтение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-Включение педагогов основной школы в экспертные комиссии по проверке работ учащихся начальной школы</a:t>
            </a:r>
          </a:p>
          <a:p>
            <a:pPr marL="0" lvl="0" indent="0">
              <a:spcAft>
                <a:spcPts val="0"/>
              </a:spcAft>
              <a:buNone/>
            </a:pP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805264"/>
            <a:ext cx="85689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ЕДИНЫХ ПОДХОДОВ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ФОРМИРОВАНИЮ НАВЫКОВ СМЫСЛОВОГО ЧТЕНИЯ И СИСТЕМЕ ОЦЕНИВАНИЯ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ВСЕМИ ПЕДАГОГАМИ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РАБОТАЮЩИМИ В НАЧАЛЬНОЙ ШКОЛЕ</a:t>
            </a:r>
          </a:p>
        </p:txBody>
      </p:sp>
    </p:spTree>
    <p:extLst>
      <p:ext uri="{BB962C8B-B14F-4D97-AF65-F5344CB8AC3E}">
        <p14:creationId xmlns:p14="http://schemas.microsoft.com/office/powerpoint/2010/main" val="56792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 fontScale="90000"/>
          </a:bodyPr>
          <a:lstStyle/>
          <a:p>
            <a:pPr lvl="0"/>
            <a:r>
              <a:rPr lang="ru-RU" sz="23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ПРЕДЛОЖЕНИЯ ПО ПЛАНИРОВАНИЮ РАБОТЫ ГМО и МРЦ НА СЛЕДУЮЩИЙ УЧЕБНЫЙ ГОД:</a:t>
            </a:r>
            <a:br>
              <a:rPr lang="ru-RU" sz="23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3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продолжить проведение обучающих семинаров, открытых форм по вопросам формирования УУД, в том числе и в тех  школах, обучающиеся которых показали хорошие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внедрить в практику проведение такого рода контроля,  проводить комплексные работы не только в 3-их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классах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создать творческую группу по разработке КИМ по оценке метапредметных результатов,  разработать комплексные работы для 1 и 2 классов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ознакомить с курсами, направленными на формирование УУД (в том числе раздел «Чтение. Работа с текстом»)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составить методические рекомендации по данному вопросу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разработать  на уровне города единые мониторинговые карты  обучающихся  для проверки  основных   метапредметных   результатов обучения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975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2738014"/>
          </a:xfrm>
        </p:spPr>
        <p:txBody>
          <a:bodyPr>
            <a:noAutofit/>
          </a:bodyPr>
          <a:lstStyle/>
          <a:p>
            <a:r>
              <a:rPr lang="ru-RU" sz="2800" b="1" u="sng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Цель: </a:t>
            </a:r>
            <a:r>
              <a:rPr lang="ru-RU" sz="2800" dirty="0" smtClean="0"/>
              <a:t>проведение мониторинга </a:t>
            </a:r>
            <a:r>
              <a:rPr lang="ru-RU" sz="2800" dirty="0" err="1"/>
              <a:t>сформированности</a:t>
            </a:r>
            <a:r>
              <a:rPr lang="ru-RU" sz="2800" dirty="0"/>
              <a:t> универсальных учебных действий у учащихся 3-х классов муниципальных общеобразовательных учреждений, подведомственных и находящихся в ведении управления образования</a:t>
            </a:r>
            <a:r>
              <a:rPr lang="ru-RU" sz="2800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4357694"/>
            <a:ext cx="8229600" cy="17684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Всего 3.190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третьеклассников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Выборка - 1268 чел. (39,7 %)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Повышение квалификации педагогов по вопросам формирования навыков смыслового чтения в рамках деятельности МРЦ в 2014-2015 учебном году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Методический семинар «Работа с текстом как средство достижения планируемых результатов освоения междисциплинарной программы «Формирование универсальных учебных действий (раздел «Чтение: работа с текстом»)» -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75 участников из 31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Курс-практикум «Работа с текстом» -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93 участника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Практикум и стажировка по разработке контрольно-измерительных материалов (КИМ) для проведения комплексных работ в 1-4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классах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качестве промежуточного контроля достижения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результатов освоения ООП НОО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69 участников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Городской конкурс КИМ для проведения комплексных работ в 1-4 классах как инструмента промежуточной оценки достижения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результатов освоения ООП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НОО – 52 участника из 13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 работы творческой группы учителей начальных классов по разработке КИМ для проведения городской комплексной работы в 3 классах как инструмента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результатов освоения ФГОС НОО в ОУ города Нижний Тагил, проведение КДР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3190 учащихся 3 классов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 работы творческой группы учителей начальных классов по подготовке материалов для проведения муниципального конкурса «Решаем проектные задачи – 2015», проведение конкурса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180 участников из 16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41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 fontScale="90000"/>
          </a:bodyPr>
          <a:lstStyle/>
          <a:p>
            <a:pPr lvl="0"/>
            <a:r>
              <a:rPr lang="ru-RU" u="sng" dirty="0">
                <a:latin typeface="Times New Roman"/>
                <a:ea typeface="Times New Roman"/>
              </a:rPr>
              <a:t>Организационные вопросы проведения КДР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248194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ru-RU" sz="28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7200" dirty="0" smtClean="0">
                <a:latin typeface="Times New Roman"/>
                <a:ea typeface="Times New Roman"/>
              </a:rPr>
              <a:t>Отклонение от инструкции при распечатке работ</a:t>
            </a:r>
            <a:endParaRPr lang="ru-RU" sz="72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7200" dirty="0" smtClean="0">
                <a:latin typeface="Times New Roman"/>
                <a:ea typeface="Times New Roman"/>
              </a:rPr>
              <a:t>Несвоевременная доставка работ для проверки МЭК: ОУ </a:t>
            </a:r>
            <a:r>
              <a:rPr lang="ru-RU" sz="7200" dirty="0">
                <a:latin typeface="Times New Roman"/>
                <a:ea typeface="Times New Roman"/>
              </a:rPr>
              <a:t>№ 48, ГМШ, 11 (п. Серебрянка)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7200" dirty="0" smtClean="0">
                <a:latin typeface="Times New Roman"/>
                <a:ea typeface="Times New Roman"/>
              </a:rPr>
              <a:t>Доставка уже </a:t>
            </a:r>
            <a:r>
              <a:rPr lang="ru-RU" sz="7200" u="sng" dirty="0" smtClean="0">
                <a:latin typeface="Times New Roman"/>
                <a:ea typeface="Times New Roman"/>
              </a:rPr>
              <a:t>проверенных</a:t>
            </a:r>
            <a:r>
              <a:rPr lang="ru-RU" sz="7200" dirty="0" smtClean="0">
                <a:latin typeface="Times New Roman"/>
                <a:ea typeface="Times New Roman"/>
              </a:rPr>
              <a:t> работ  для проверки МЭК: </a:t>
            </a:r>
            <a:r>
              <a:rPr lang="ru-RU" sz="7200" dirty="0">
                <a:latin typeface="Times New Roman"/>
                <a:ea typeface="Times New Roman"/>
              </a:rPr>
              <a:t>ОУ №  3, 8, 34, 48, ГМШ.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7200" dirty="0" smtClean="0">
                <a:latin typeface="Times New Roman"/>
                <a:ea typeface="Times New Roman"/>
              </a:rPr>
              <a:t>Несвоевременное предоставление электронных протоколов со </a:t>
            </a:r>
            <a:r>
              <a:rPr lang="ru-RU" sz="7200" dirty="0">
                <a:latin typeface="Times New Roman"/>
                <a:ea typeface="Times New Roman"/>
              </a:rPr>
              <a:t>списками учащихся класса, который подлежал проверке МЭК: ОУ № 21, 23, 65, 72, 11 (п. Серебрянка).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7200" dirty="0" smtClean="0">
                <a:latin typeface="Times New Roman"/>
                <a:ea typeface="Times New Roman"/>
              </a:rPr>
              <a:t>Не </a:t>
            </a:r>
            <a:r>
              <a:rPr lang="ru-RU" sz="7200" dirty="0">
                <a:latin typeface="Times New Roman"/>
                <a:ea typeface="Times New Roman"/>
              </a:rPr>
              <a:t>получены работы </a:t>
            </a:r>
            <a:r>
              <a:rPr lang="ru-RU" sz="7200" dirty="0" smtClean="0">
                <a:latin typeface="Times New Roman"/>
                <a:ea typeface="Times New Roman"/>
              </a:rPr>
              <a:t>учащихся 28 ОУ</a:t>
            </a:r>
            <a:endParaRPr lang="ru-RU" sz="7200" dirty="0">
              <a:latin typeface="Times New Roman"/>
              <a:ea typeface="Times New Roman"/>
            </a:endParaRPr>
          </a:p>
          <a:p>
            <a:endParaRPr lang="ru-RU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318658"/>
            <a:ext cx="820891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u="sng" dirty="0">
                <a:solidFill>
                  <a:schemeClr val="tx2"/>
                </a:solidFill>
                <a:latin typeface="Times New Roman"/>
                <a:ea typeface="Times New Roman"/>
                <a:cs typeface="+mj-cs"/>
              </a:rPr>
              <a:t>Замечания Муниципальной экспертной комиссии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3861048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dirty="0">
                <a:latin typeface="Times New Roman"/>
                <a:ea typeface="Times New Roman"/>
              </a:rPr>
              <a:t>наличие многочисленных исправлений, записи почерком, отличным от ученического</a:t>
            </a:r>
          </a:p>
          <a:p>
            <a:r>
              <a:rPr lang="ru-RU" dirty="0">
                <a:latin typeface="Times New Roman"/>
                <a:ea typeface="Times New Roman"/>
              </a:rPr>
              <a:t>-однообразие формулировок в развёрнутых ответах</a:t>
            </a:r>
          </a:p>
          <a:p>
            <a:r>
              <a:rPr lang="ru-RU" dirty="0">
                <a:latin typeface="Times New Roman"/>
                <a:ea typeface="Times New Roman"/>
              </a:rPr>
              <a:t>-записи карандашом</a:t>
            </a:r>
          </a:p>
          <a:p>
            <a:r>
              <a:rPr lang="ru-RU" u="sng" dirty="0" smtClean="0">
                <a:latin typeface="Times New Roman"/>
                <a:ea typeface="Times New Roman"/>
              </a:rPr>
              <a:t>Предложено  </a:t>
            </a:r>
            <a:r>
              <a:rPr lang="ru-RU" u="sng" dirty="0">
                <a:latin typeface="Times New Roman"/>
                <a:ea typeface="Times New Roman"/>
              </a:rPr>
              <a:t>пересмотреть условия проведения: </a:t>
            </a:r>
          </a:p>
          <a:p>
            <a:r>
              <a:rPr lang="ru-RU" dirty="0">
                <a:latin typeface="Times New Roman"/>
                <a:ea typeface="Times New Roman"/>
              </a:rPr>
              <a:t>-привлекать внешних наблюдателей</a:t>
            </a:r>
          </a:p>
          <a:p>
            <a:r>
              <a:rPr lang="ru-RU" dirty="0">
                <a:latin typeface="Times New Roman"/>
                <a:ea typeface="Times New Roman"/>
              </a:rPr>
              <a:t>-формулировать более жёсткие критерии для проверки работ </a:t>
            </a:r>
          </a:p>
          <a:p>
            <a:r>
              <a:rPr lang="ru-RU" dirty="0">
                <a:latin typeface="Times New Roman"/>
                <a:ea typeface="Times New Roman"/>
              </a:rPr>
              <a:t>-предусмотреть снижение количества баллов за исправления и зачеркивания</a:t>
            </a:r>
          </a:p>
        </p:txBody>
      </p:sp>
    </p:spTree>
    <p:extLst>
      <p:ext uri="{BB962C8B-B14F-4D97-AF65-F5344CB8AC3E}">
        <p14:creationId xmlns:p14="http://schemas.microsoft.com/office/powerpoint/2010/main" val="280229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ПОКАЗАТЕЛИ, ПО КОТОРЫМ ОПРЕДЕЛЯЮТСЯ РЕЗУЛЬТАТЫ ОУ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Успешность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действий   (% выполнения работы)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Уровни достижений: 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недостаточный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– выполнено менее 30% заданий работы (задание считается выполненным, если получен хотя бы 1 балл); 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пониженный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30-49% выполнения заданий всей работы; 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базовый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50%-75% выполнения заданий всей работы и набрано менее 75% от максимального балла; 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повышенный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при выполнении 2-х условий: 1) выполнено более 75% заданий и набрано не менее 75% от максимального балла за выполнение всей работы.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Успешность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отдельных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действий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6632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УСПЕШНОСТЬ СФОРМИРОВАННОСТИ </a:t>
            </a:r>
          </a:p>
          <a:p>
            <a:pPr lvl="0"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МЕТАПРЕДМЕТНЫХ ДЕЙСТВИЙ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1363904"/>
            <a:ext cx="6764498" cy="451336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30420"/>
            <a:ext cx="8893652" cy="561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285720" y="2708920"/>
            <a:ext cx="8715436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000760" y="1142984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% выполнения работы </a:t>
            </a:r>
          </a:p>
          <a:p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(среднее по г. Н. Тагил) – 62,4 %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52400"/>
            <a:ext cx="857929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РЕЙТИНГ ОУ – 2015 (% ВЫПОЛНЕНИЯ КДР)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04056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УСПЕШНОСТЬ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СФОРМИРОВАННОСТИ 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МЕТАПРЕДМЕТНЫХ ДЕЙСТВИЙ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% выполнения работы превышает показатель средний по городу в следующих ОУ</a:t>
            </a:r>
            <a:r>
              <a:rPr lang="ru-RU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Гимназия 18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лицей 39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11 (п. Серебрянка), 9 (п. Уралец), 138,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Гимназия № 86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Политехническая гимназия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144,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33,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1, 95, 56,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12 (п.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-Утка),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10,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9,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21, 49</a:t>
            </a:r>
            <a:endParaRPr lang="ru-RU" sz="2400" u="sng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выполнения работы не достиг п</a:t>
            </a:r>
            <a:r>
              <a:rPr lang="ru-RU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оказателя среднего по городу в следующих ОУ: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ЦО № 1, 34,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7, 45,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71,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13,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77,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ГМШ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8 (п. Висимо-Уткинск),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87,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65, 66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УРОВНИ ДОСТИЖЕНИЙ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79" y="1230864"/>
            <a:ext cx="7400037" cy="493444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49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начального общего образования (п. 13)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886" y="3645024"/>
            <a:ext cx="8212518" cy="2668575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Times New Roman"/>
              </a:rPr>
              <a:t>В итоговой оценке должны быть выделены две составляющие:</a:t>
            </a:r>
            <a:endParaRPr lang="ru-RU" sz="1800" dirty="0">
              <a:latin typeface="Arial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800" dirty="0">
                <a:solidFill>
                  <a:srgbClr val="FF0000"/>
                </a:solidFill>
                <a:latin typeface="Times New Roman"/>
                <a:ea typeface="Times New Roman"/>
              </a:rPr>
              <a:t>результаты промежуточной аттестации обучающихся</a:t>
            </a:r>
            <a:r>
              <a:rPr lang="ru-RU" sz="1800" dirty="0">
                <a:latin typeface="Times New Roman"/>
                <a:ea typeface="Times New Roman"/>
              </a:rPr>
              <a:t>, отражающие динамику их индивидуальных образовательных достижений, продвижение в достижении планируемых результатов освоения основной образовательной программы начального общего образования;</a:t>
            </a:r>
            <a:endParaRPr lang="ru-RU" sz="1800" dirty="0">
              <a:latin typeface="Arial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800" dirty="0">
                <a:solidFill>
                  <a:srgbClr val="FF0000"/>
                </a:solidFill>
                <a:latin typeface="Times New Roman"/>
                <a:ea typeface="Times New Roman"/>
              </a:rPr>
              <a:t>результаты итоговых работ</a:t>
            </a:r>
            <a:r>
              <a:rPr lang="ru-RU" sz="1800" dirty="0">
                <a:latin typeface="Times New Roman"/>
                <a:ea typeface="Times New Roman"/>
              </a:rPr>
              <a:t>, характеризующие уровень освоения обучающимися основных формируемых способов действий в отношении к опорной системе знаний, необходимых для получения общего образования следующего уровня.</a:t>
            </a:r>
            <a:endParaRPr lang="ru-RU" sz="1800" dirty="0">
              <a:latin typeface="Arial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68760"/>
            <a:ext cx="8286808" cy="21602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Предметом итоговой оценки освоения обучающимися основной образовательной программы начального общего образования должно быть достижение предметных и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результатов освоения основной образовательной программы начального общего образования, необходимых для продолжения образования.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УСПЕШНОСТЬ СФОРМИРОВАННОСТИ ОТДЕЛЬНЫХ МЕТАПРЕДМЕТНЫХ ДЕЙСТВИЙ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02599281"/>
              </p:ext>
            </p:extLst>
          </p:nvPr>
        </p:nvGraphicFramePr>
        <p:xfrm>
          <a:off x="251520" y="1268758"/>
          <a:ext cx="8712968" cy="550283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8577"/>
                <a:gridCol w="588180"/>
                <a:gridCol w="6290478"/>
                <a:gridCol w="1375733"/>
              </a:tblGrid>
              <a:tr h="764392"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</a:rPr>
                        <a:t>№ задания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Группа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умений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Проверяемые элементы содержания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</a:rPr>
                        <a:t>Доля участников КДР, выполнивших задания(%)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Подбирать заголовок к тексту, основываясь на определении темы и главной мысли текста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9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Находить в тексте конкретные сведения, факты, заданные в явном виде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65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   3.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Понимать текст, опираясь не только на его содержание, но и на иллюстрации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9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Находить в тексте конкретные сведения, факты, заданные в явном виде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95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Соотносить факты с общей идеей текста, устанавливать простые связи, не показанные в тексте напрямую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65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6.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Соотносить факты с общей идеей текста, устанавливать простые связи, не показанные в тексте напрямую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9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7.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Находить в тексте конкретные сведения, факты, заданные в явном виде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Вычленять содержащиеся в тексте основные события и устанавливать их последовательность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49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9.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Сопоставлять и обобщать содержащуюся в разных частях текста информацию. Проводить расчёты на основании информации из текста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9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10.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Определять место и роль иллюстративного ряда в тексте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9109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11.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Обнаруживать пробелы в информации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12.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Составлять на основании текста небольшое монологическое высказывание, отвечая на поставленный вопрос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9109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13.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Находить аргументы, подтверждающие вывод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66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14.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Высказывать оценочные суждения и свою точку зрения о прочитанном тексте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796</TotalTime>
  <Words>2082</Words>
  <Application>Microsoft Office PowerPoint</Application>
  <PresentationFormat>Экран (4:3)</PresentationFormat>
  <Paragraphs>194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Начальная</vt:lpstr>
      <vt:lpstr>РЕЗУЛЬТАТЫ ПРОВЕДЕНИЯ  ГОРОДСКОЙ КОМПЛЕКСНОЙ ДИАГНОСТИЧЕСКОЙ РАБОТЫ  В 3 КЛАССАХ  МУНИЦИПАЛЬНЫХ ОБЩЕОБРАЗОВАТЕЛЬНЫХ УЧРЕЖДЕНИЙ  города Нижний Тагил </vt:lpstr>
      <vt:lpstr>Цель: проведение мониторинга сформированности универсальных учебных действий у учащихся 3-х классов муниципальных общеобразовательных учреждений, подведомственных и находящихся в ведении управления образования </vt:lpstr>
      <vt:lpstr>ПОКАЗАТЕЛИ, ПО КОТОРЫМ ОПРЕДЕЛЯЮТСЯ РЕЗУЛЬТАТЫ ОУ</vt:lpstr>
      <vt:lpstr>Презентация PowerPoint</vt:lpstr>
      <vt:lpstr>    РЕЙТИНГ ОУ – 2015 (% ВЫПОЛНЕНИЯ КДР) </vt:lpstr>
      <vt:lpstr>             УСПЕШНОСТЬ СФОРМИРОВАННОСТИ  МЕТАПРЕДМЕТНЫХ ДЕЙСТВИЙ</vt:lpstr>
      <vt:lpstr>УРОВНИ ДОСТИЖЕНИЙ</vt:lpstr>
      <vt:lpstr>Федеральный государственный образовательный стандарт начального общего образования (п. 13)</vt:lpstr>
      <vt:lpstr>УСПЕШНОСТЬ СФОРМИРОВАННОСТИ ОТДЕЛЬНЫХ МЕТАПРЕДМЕТНЫХ ДЕЙСТВИЙ</vt:lpstr>
      <vt:lpstr>1. Работа с текстом: поиск информации и понимание прочитанного (% выполнения от 40% до 95%)</vt:lpstr>
      <vt:lpstr>    2. Работа с текстом: преобразование и интерпретация информации  (% выполнения от  30 % до 66 %)  </vt:lpstr>
      <vt:lpstr>3. Работа с текстом: оценка информации (% выполнения от 18% до 53%) </vt:lpstr>
      <vt:lpstr>АНАЛИЗ АНАЛИТИЧЕСКИХ МАТЕРИАЛОВ ОУ   ПО РЕЗУЛЬТАТАМ КДР </vt:lpstr>
      <vt:lpstr>АНАЛИЗ АНАЛИТИЧЕСКИХ МАТЕРИАЛОВ ОУ   ПО РЕЗУЛЬТАТАМ КДР ОБЩИЕ ВЫВОДЫ</vt:lpstr>
      <vt:lpstr>АНАЛИЗ АНАЛИТИЧЕСКИХ МАТЕРИАЛОВ ОУ   ПО РЕЗУЛЬТАТАМ КДР РЕКОМЕНДАЦИИ ПЕДАГОГАМ</vt:lpstr>
      <vt:lpstr>АНАЛИЗ АНАЛИТИЧЕСКИХ МАТЕРИАЛОВ ОУ   ПО РЕЗУЛЬТАТАМ КДР РЕКОМЕНДАЦИИ ПЕДАГОГАМ</vt:lpstr>
      <vt:lpstr>АНАЛИЗ АНАЛИТИЧЕСКИХ МАТЕРИАЛОВ ОУ   ПО РЕЗУЛЬТАТАМ КДР РЕКОМЕНДАЦИИ ШМО</vt:lpstr>
      <vt:lpstr>АНАЛИЗ АНАЛИТИЧЕСКИХ МАТЕРИАЛОВ ОУ   ПО РЕЗУЛЬТАТАМ КДР РЕКОМЕНДАЦИИ ШМО</vt:lpstr>
      <vt:lpstr>ПРЕДЛОЖЕНИЯ ПО ПЛАНИРОВАНИЮ РАБОТЫ ГМО и МРЦ НА СЛЕДУЮЩИЙ УЧЕБНЫЙ ГОД: </vt:lpstr>
      <vt:lpstr>Повышение квалификации педагогов по вопросам формирования навыков смыслового чтения в рамках деятельности МРЦ в 2014-2015 учебном году</vt:lpstr>
      <vt:lpstr>Организационные вопросы проведения КДР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Заместитель</cp:lastModifiedBy>
  <cp:revision>78</cp:revision>
  <cp:lastPrinted>2015-05-27T08:16:18Z</cp:lastPrinted>
  <dcterms:modified xsi:type="dcterms:W3CDTF">2015-05-28T07:57:37Z</dcterms:modified>
</cp:coreProperties>
</file>