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9"/>
  </p:notesMasterIdLst>
  <p:sldIdLst>
    <p:sldId id="417" r:id="rId2"/>
    <p:sldId id="418" r:id="rId3"/>
    <p:sldId id="422" r:id="rId4"/>
    <p:sldId id="419" r:id="rId5"/>
    <p:sldId id="420" r:id="rId6"/>
    <p:sldId id="421" r:id="rId7"/>
    <p:sldId id="424" r:id="rId8"/>
    <p:sldId id="425" r:id="rId9"/>
    <p:sldId id="426" r:id="rId10"/>
    <p:sldId id="431" r:id="rId11"/>
    <p:sldId id="436" r:id="rId12"/>
    <p:sldId id="439" r:id="rId13"/>
    <p:sldId id="433" r:id="rId14"/>
    <p:sldId id="437" r:id="rId15"/>
    <p:sldId id="438" r:id="rId16"/>
    <p:sldId id="430" r:id="rId17"/>
    <p:sldId id="435" r:id="rId18"/>
  </p:sldIdLst>
  <p:sldSz cx="9144000" cy="6858000" type="screen4x3"/>
  <p:notesSz cx="6815138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00"/>
    <a:srgbClr val="D6511C"/>
    <a:srgbClr val="FF2F19"/>
    <a:srgbClr val="007434"/>
    <a:srgbClr val="532476"/>
    <a:srgbClr val="005C00"/>
    <a:srgbClr val="8E30EC"/>
    <a:srgbClr val="6B12EE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05F52-4CB8-41BB-AC23-D8345DCDD546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17415"/>
            <a:ext cx="545211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33106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CA48-1C6A-4150-9ACF-4F6ABD815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357166"/>
            <a:ext cx="8001056" cy="1714512"/>
          </a:xfrm>
          <a:noFill/>
        </p:spPr>
        <p:txBody>
          <a:bodyPr/>
          <a:lstStyle/>
          <a:p>
            <a:pPr algn="ctr"/>
            <a:r>
              <a:rPr lang="ru-RU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4000" b="1" dirty="0" smtClean="0">
                <a:latin typeface="Tahoma" pitchFamily="34" charset="0"/>
                <a:cs typeface="Tahoma" pitchFamily="34" charset="0"/>
              </a:rPr>
            </a:br>
            <a:r>
              <a:rPr lang="ru-RU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4000" b="1" dirty="0" smtClean="0">
                <a:latin typeface="Tahoma" pitchFamily="34" charset="0"/>
                <a:cs typeface="Tahoma" pitchFamily="34" charset="0"/>
              </a:rPr>
            </a:br>
            <a:r>
              <a:rPr lang="ru-RU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4000" b="1" dirty="0" smtClean="0">
                <a:latin typeface="Tahoma" pitchFamily="34" charset="0"/>
                <a:cs typeface="Tahoma" pitchFamily="34" charset="0"/>
              </a:rPr>
            </a:br>
            <a:r>
              <a:rPr lang="ru-RU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4000" b="1" dirty="0" smtClean="0">
                <a:latin typeface="Tahoma" pitchFamily="34" charset="0"/>
                <a:cs typeface="Tahoma" pitchFamily="34" charset="0"/>
              </a:rPr>
            </a:br>
            <a:r>
              <a:rPr lang="ru-RU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4000" b="1" dirty="0" smtClean="0">
                <a:latin typeface="Tahoma" pitchFamily="34" charset="0"/>
                <a:cs typeface="Tahoma" pitchFamily="34" charset="0"/>
              </a:rPr>
            </a:br>
            <a:r>
              <a:rPr lang="ru-RU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4000" b="1" dirty="0" smtClean="0">
                <a:latin typeface="Tahoma" pitchFamily="34" charset="0"/>
                <a:cs typeface="Tahoma" pitchFamily="34" charset="0"/>
              </a:rPr>
            </a:br>
            <a:r>
              <a:rPr lang="ru-RU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4000" b="1" dirty="0" smtClean="0">
                <a:latin typeface="Tahoma" pitchFamily="34" charset="0"/>
                <a:cs typeface="Tahoma" pitchFamily="34" charset="0"/>
              </a:rPr>
            </a:br>
            <a:r>
              <a:rPr lang="ru-RU" sz="4000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latin typeface="Tahoma" pitchFamily="34" charset="0"/>
                <a:cs typeface="Tahoma" pitchFamily="34" charset="0"/>
              </a:rPr>
              <a:t>Современные подходы к формированию и развитию навыков смыслового чтения в начальной школе</a:t>
            </a:r>
            <a:r>
              <a:rPr lang="ru-RU" sz="4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4000" dirty="0" smtClean="0">
                <a:latin typeface="Tahoma" pitchFamily="34" charset="0"/>
                <a:cs typeface="Tahoma" pitchFamily="34" charset="0"/>
              </a:rPr>
            </a:br>
            <a:endParaRPr lang="ru-RU" sz="4000" b="1" kern="10" dirty="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3276600" y="2743200"/>
            <a:ext cx="3733800" cy="3276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2743200" y="2743200"/>
            <a:ext cx="4648200" cy="3048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2057400" y="3048000"/>
            <a:ext cx="4953000" cy="2895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990600" y="3505200"/>
            <a:ext cx="1447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29058" y="5072074"/>
            <a:ext cx="50006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«Люди перестают мыслить,</a:t>
            </a:r>
            <a:br>
              <a:rPr lang="ru-RU" sz="20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когда перестают читать»</a:t>
            </a:r>
            <a:br>
              <a:rPr lang="ru-RU" sz="20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Д. Дидро</a:t>
            </a:r>
          </a:p>
          <a:p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57167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1184275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Муниципальное автономное общеобразовательное учреждение Гимназия № 86</a:t>
            </a:r>
            <a:b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Ассоциированная школа ЮНЕСКО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6215082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84275" algn="l"/>
              </a:tabLst>
            </a:pPr>
            <a:r>
              <a:rPr lang="ru-RU" b="1" dirty="0" smtClean="0">
                <a:solidFill>
                  <a:srgbClr val="0F40CB"/>
                </a:solidFill>
                <a:cs typeface="Times New Roman" pitchFamily="18" charset="0"/>
              </a:rPr>
              <a:t>2014 год</a:t>
            </a:r>
            <a:endParaRPr lang="ru-RU" b="1" dirty="0">
              <a:solidFill>
                <a:srgbClr val="0F40CB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Прямая соединительная линия 133"/>
          <p:cNvCxnSpPr/>
          <p:nvPr/>
        </p:nvCxnSpPr>
        <p:spPr>
          <a:xfrm rot="5400000">
            <a:off x="1607323" y="4393413"/>
            <a:ext cx="10715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2285984" y="3857628"/>
            <a:ext cx="35004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rot="10800000">
            <a:off x="3000364" y="2571744"/>
            <a:ext cx="71438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16200000" flipV="1">
            <a:off x="3185030" y="2029888"/>
            <a:ext cx="773676" cy="2857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5400000" flipH="1" flipV="1">
            <a:off x="4464843" y="1750207"/>
            <a:ext cx="1285884" cy="214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endCxn id="112" idx="1"/>
          </p:cNvCxnSpPr>
          <p:nvPr/>
        </p:nvCxnSpPr>
        <p:spPr>
          <a:xfrm rot="5400000" flipH="1" flipV="1">
            <a:off x="4827540" y="2112904"/>
            <a:ext cx="560491" cy="214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endCxn id="111" idx="1"/>
          </p:cNvCxnSpPr>
          <p:nvPr/>
        </p:nvCxnSpPr>
        <p:spPr>
          <a:xfrm flipV="1">
            <a:off x="5000629" y="2439881"/>
            <a:ext cx="214313" cy="494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rot="5400000">
            <a:off x="3250397" y="2178835"/>
            <a:ext cx="221457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 flipH="1" flipV="1">
            <a:off x="6572264" y="3500438"/>
            <a:ext cx="571504" cy="1428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16200000" flipH="1">
            <a:off x="6465107" y="4179099"/>
            <a:ext cx="785818" cy="1428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5286380" y="3857628"/>
            <a:ext cx="171451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stCxn id="96" idx="4"/>
          </p:cNvCxnSpPr>
          <p:nvPr/>
        </p:nvCxnSpPr>
        <p:spPr>
          <a:xfrm rot="16200000" flipH="1">
            <a:off x="3554008" y="5339967"/>
            <a:ext cx="1571636" cy="357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8430" y="4857760"/>
            <a:ext cx="1334019" cy="769441"/>
          </a:xfrm>
          <a:prstGeom prst="rect">
            <a:avLst/>
          </a:prstGeom>
          <a:gradFill flip="none" rotWithShape="1">
            <a:gsLst>
              <a:gs pos="0">
                <a:srgbClr val="532476">
                  <a:tint val="66000"/>
                  <a:satMod val="160000"/>
                </a:srgbClr>
              </a:gs>
              <a:gs pos="50000">
                <a:srgbClr val="532476">
                  <a:tint val="44500"/>
                  <a:satMod val="160000"/>
                </a:srgbClr>
              </a:gs>
              <a:gs pos="100000">
                <a:srgbClr val="53247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3247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endParaRPr lang="ru-RU" sz="14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smtClean="0">
                <a:ln w="3175" cmpd="sng">
                  <a:noFill/>
                  <a:prstDash val="solid"/>
                </a:ln>
                <a:solidFill>
                  <a:srgbClr val="532476"/>
                </a:solidFill>
                <a:latin typeface="Tahoma" pitchFamily="34" charset="0"/>
                <a:cs typeface="Tahoma" pitchFamily="34" charset="0"/>
              </a:rPr>
              <a:t>Поисковое</a:t>
            </a:r>
            <a:endParaRPr lang="ru-RU" sz="1600" b="1" dirty="0" smtClean="0">
              <a:ln w="3175" cmpd="sng">
                <a:noFill/>
                <a:prstDash val="solid"/>
              </a:ln>
              <a:solidFill>
                <a:srgbClr val="532476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3286116" y="3214686"/>
            <a:ext cx="2071702" cy="1357322"/>
          </a:xfrm>
          <a:prstGeom prst="ellipse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Виды чтения</a:t>
            </a:r>
            <a:endParaRPr lang="ru-RU" sz="2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675130" y="6072206"/>
            <a:ext cx="364074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3247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rgbClr val="532476"/>
                </a:solidFill>
                <a:latin typeface="Tahoma" pitchFamily="34" charset="0"/>
                <a:cs typeface="Tahoma" pitchFamily="34" charset="0"/>
              </a:rPr>
              <a:t>Находить конкретную информацию,</a:t>
            </a:r>
          </a:p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rgbClr val="532476"/>
                </a:solidFill>
                <a:latin typeface="Tahoma" pitchFamily="34" charset="0"/>
                <a:cs typeface="Tahoma" pitchFamily="34" charset="0"/>
              </a:rPr>
              <a:t>конкретный факт</a:t>
            </a:r>
            <a:endParaRPr lang="ru-RU" sz="1400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429256" y="3500438"/>
            <a:ext cx="1359876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n w="18415" cmpd="sng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Вдумчивое</a:t>
            </a:r>
          </a:p>
          <a:p>
            <a:pPr algn="ctr"/>
            <a:endParaRPr lang="ru-RU" sz="1400" b="1" dirty="0">
              <a:ln w="18415" cmpd="sng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57884" y="4357694"/>
            <a:ext cx="3143272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Анализировать изменения своего эмоционального состояния в процессе чтения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929454" y="3500438"/>
            <a:ext cx="2062178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Понимать основную мысль текста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857884" y="2857496"/>
            <a:ext cx="3133748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Предвосхищать содержание текста по заголовку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636197" y="2214554"/>
            <a:ext cx="1444627" cy="769441"/>
          </a:xfrm>
          <a:prstGeom prst="rect">
            <a:avLst/>
          </a:prstGeom>
          <a:gradFill flip="none" rotWithShape="1">
            <a:gsLst>
              <a:gs pos="0">
                <a:srgbClr val="007434">
                  <a:tint val="66000"/>
                  <a:satMod val="160000"/>
                </a:srgbClr>
              </a:gs>
              <a:gs pos="50000">
                <a:srgbClr val="007434">
                  <a:tint val="44500"/>
                  <a:satMod val="160000"/>
                </a:srgbClr>
              </a:gs>
              <a:gs pos="100000">
                <a:srgbClr val="007434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434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endParaRPr lang="ru-RU" sz="14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ln w="3175" cmpd="sng">
                  <a:noFill/>
                  <a:prstDash val="solid"/>
                </a:ln>
                <a:solidFill>
                  <a:srgbClr val="007434"/>
                </a:solidFill>
                <a:latin typeface="Tahoma" pitchFamily="34" charset="0"/>
                <a:cs typeface="Tahoma" pitchFamily="34" charset="0"/>
              </a:rPr>
              <a:t>Изучающее</a:t>
            </a:r>
          </a:p>
          <a:p>
            <a:pPr algn="ctr"/>
            <a:endParaRPr lang="ru-RU" sz="1400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214942" y="2285992"/>
            <a:ext cx="3339376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434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rgbClr val="007434"/>
                </a:solidFill>
                <a:latin typeface="Tahoma" pitchFamily="34" charset="0"/>
                <a:cs typeface="Tahoma" pitchFamily="34" charset="0"/>
              </a:rPr>
              <a:t>Ставить перед собой цель чтения</a:t>
            </a:r>
            <a:endParaRPr lang="ru-RU" sz="1400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214942" y="1785926"/>
            <a:ext cx="3405099" cy="30777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434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rgbClr val="007434"/>
                </a:solidFill>
                <a:latin typeface="Tahoma" pitchFamily="34" charset="0"/>
                <a:cs typeface="Tahoma" pitchFamily="34" charset="0"/>
              </a:rPr>
              <a:t>Различать темы и подтемы текста</a:t>
            </a:r>
            <a:endParaRPr lang="ru-RU" sz="1400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14942" y="1071546"/>
            <a:ext cx="3252814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434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rgbClr val="007434"/>
                </a:solidFill>
                <a:latin typeface="Tahoma" pitchFamily="34" charset="0"/>
                <a:cs typeface="Tahoma" pitchFamily="34" charset="0"/>
              </a:rPr>
              <a:t>Переносить информацию текста</a:t>
            </a:r>
          </a:p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rgbClr val="007434"/>
                </a:solidFill>
                <a:latin typeface="Tahoma" pitchFamily="34" charset="0"/>
                <a:cs typeface="Tahoma" pitchFamily="34" charset="0"/>
              </a:rPr>
              <a:t>в виде кратких записей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928794" y="500042"/>
            <a:ext cx="3000396" cy="73866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434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rgbClr val="007434"/>
                </a:solidFill>
                <a:latin typeface="Tahoma" pitchFamily="34" charset="0"/>
                <a:cs typeface="Tahoma" pitchFamily="34" charset="0"/>
              </a:rPr>
              <a:t>Сопоставлять</a:t>
            </a:r>
          </a:p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rgbClr val="007434"/>
                </a:solidFill>
                <a:latin typeface="Tahoma" pitchFamily="34" charset="0"/>
                <a:cs typeface="Tahoma" pitchFamily="34" charset="0"/>
              </a:rPr>
              <a:t>иллюстративный материал</a:t>
            </a:r>
          </a:p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rgbClr val="007434"/>
                </a:solidFill>
                <a:latin typeface="Tahoma" pitchFamily="34" charset="0"/>
                <a:cs typeface="Tahoma" pitchFamily="34" charset="0"/>
              </a:rPr>
              <a:t>с текстовой информацией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57158" y="1500174"/>
            <a:ext cx="3071834" cy="73866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434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rgbClr val="007434"/>
                </a:solidFill>
                <a:latin typeface="Tahoma" pitchFamily="34" charset="0"/>
                <a:cs typeface="Tahoma" pitchFamily="34" charset="0"/>
              </a:rPr>
              <a:t>Выполнять</a:t>
            </a:r>
          </a:p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rgbClr val="007434"/>
                </a:solidFill>
                <a:latin typeface="Tahoma" pitchFamily="34" charset="0"/>
                <a:cs typeface="Tahoma" pitchFamily="34" charset="0"/>
              </a:rPr>
              <a:t>смысловое свёртывание</a:t>
            </a:r>
          </a:p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rgbClr val="007434"/>
                </a:solidFill>
                <a:latin typeface="Tahoma" pitchFamily="34" charset="0"/>
                <a:cs typeface="Tahoma" pitchFamily="34" charset="0"/>
              </a:rPr>
              <a:t>выделенных фактов и мыслей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71538" y="2428868"/>
            <a:ext cx="2357453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434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rgbClr val="007434"/>
                </a:solidFill>
                <a:latin typeface="Tahoma" pitchFamily="34" charset="0"/>
                <a:cs typeface="Tahoma" pitchFamily="34" charset="0"/>
              </a:rPr>
              <a:t>Сопоставлять разные точки зрения по теме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94189" y="3500438"/>
            <a:ext cx="2109873" cy="76944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endParaRPr lang="ru-RU" sz="1400" b="1" dirty="0" smtClean="0">
              <a:ln w="18415" cmpd="sng">
                <a:noFill/>
                <a:prstDash val="solid"/>
              </a:ln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ln w="3175" cmpd="sng">
                  <a:noFill/>
                  <a:prstDash val="solid"/>
                </a:ln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Ознакомительное</a:t>
            </a:r>
          </a:p>
          <a:p>
            <a:pPr algn="ctr"/>
            <a:endParaRPr lang="ru-RU" sz="1400" b="1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70269" y="4500570"/>
            <a:ext cx="2481770" cy="523220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Извлекать</a:t>
            </a:r>
          </a:p>
          <a:p>
            <a:pPr algn="ctr"/>
            <a:r>
              <a:rPr lang="ru-RU" sz="1400" b="1" dirty="0" smtClean="0">
                <a:ln w="3175" cmpd="sng">
                  <a:noFill/>
                  <a:prstDash val="solid"/>
                </a:ln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ключевую информацию</a:t>
            </a:r>
            <a:endParaRPr lang="ru-RU" sz="1400" b="1" dirty="0">
              <a:ln w="18415" cmpd="sng">
                <a:noFill/>
                <a:prstDash val="solid"/>
              </a:ln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95681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6" grpId="0" animBg="1"/>
      <p:bldP spid="100" grpId="0" animBg="1"/>
      <p:bldP spid="110" grpId="0" animBg="1"/>
      <p:bldP spid="1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Первые шаги по формированию навыка смыслового чтения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1714488"/>
            <a:ext cx="6000792" cy="1000132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УЧИТЕЛЬ ОЗВУЧИВАЕТ ЦЕЛЬ ЧТЕНИЯ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28" y="2928934"/>
            <a:ext cx="6000792" cy="1000132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РАБОТА СО СЛОВОМ: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понимание лексического значения, составление словосочетания и предложения</a:t>
            </a: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28" y="5357826"/>
            <a:ext cx="6000792" cy="1000132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ПРОВЕРКА ПОНИМАНИЯ ТЕКСТА: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вопрос учителя – ответ ученика</a:t>
            </a: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28" y="4143380"/>
            <a:ext cx="6000792" cy="1000132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РАБОТА С НЕБОЛЬШИМ ТЕКСТОМ</a:t>
            </a:r>
          </a:p>
          <a:p>
            <a:pPr algn="ctr"/>
            <a:endParaRPr lang="ru-RU" b="1" dirty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Проблемы при формировании навыков смыслового чтения: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500174"/>
            <a:ext cx="7500990" cy="928694"/>
          </a:xfrm>
          <a:prstGeom prst="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Непонимание обучающимися формулировок</a:t>
            </a:r>
          </a:p>
          <a:p>
            <a:pPr algn="ctr"/>
            <a:r>
              <a:rPr lang="ru-RU" sz="24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заданий к текстам при выполнении  работы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85786" y="2643182"/>
            <a:ext cx="7500990" cy="4071966"/>
          </a:xfrm>
          <a:prstGeom prst="round2Diag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i="1" u="sng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800" b="1" i="1" u="sng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Шаги:</a:t>
            </a:r>
          </a:p>
          <a:p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Систематическая работа по анализу учебных заданий, инструкций: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развивать умения вчитываться в задание;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выделять ключевые слова в формулировке задания;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переводить   содержание задания или инструкцию в алгоритм действий</a:t>
            </a:r>
          </a:p>
          <a:p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500174"/>
            <a:ext cx="7500990" cy="928694"/>
          </a:xfrm>
          <a:prstGeom prst="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Ограничение самостоятельной работы </a:t>
            </a:r>
          </a:p>
          <a:p>
            <a:pPr algn="ctr"/>
            <a:r>
              <a:rPr lang="ru-RU" sz="24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 текстом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85786" y="2643182"/>
            <a:ext cx="7500990" cy="4071966"/>
          </a:xfrm>
          <a:prstGeom prst="round2Diag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i="1" u="sng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800" b="1" i="1" u="sng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Шаги: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использовать для самостоятельной работы тетради с печатной основой;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использовать различные формы организации учебной деятельности (индивидуальная работа, работа в парах, в группах);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разнообразить виды заданий к текстам</a:t>
            </a:r>
          </a:p>
          <a:p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66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Проблемы при формировании навыков смыслового чтения:</a:t>
            </a:r>
            <a:endParaRPr lang="ru-RU" sz="32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500174"/>
            <a:ext cx="7500990" cy="928694"/>
          </a:xfrm>
          <a:prstGeom prst="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Использование лишь традиционных</a:t>
            </a:r>
          </a:p>
          <a:p>
            <a:pPr algn="ctr"/>
            <a:r>
              <a:rPr lang="ru-RU" sz="24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технологий и методов обучения</a:t>
            </a:r>
            <a:endParaRPr lang="ru-RU" sz="2400" dirty="0">
              <a:ln w="3175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85786" y="2643182"/>
            <a:ext cx="7500990" cy="4071966"/>
          </a:xfrm>
          <a:prstGeom prst="round2Diag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i="1" u="sng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800" b="1" i="1" u="sng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Шаги:</a:t>
            </a:r>
          </a:p>
          <a:p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Изучать и использовать инновационные педагогические технологии. Например, технология «Развитие критического мышления через чтение и письмо»</a:t>
            </a:r>
          </a:p>
          <a:p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66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Проблемы при формировании навыков смыслового чтения:</a:t>
            </a:r>
            <a:endParaRPr lang="ru-RU" sz="32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500174"/>
            <a:ext cx="7500990" cy="928694"/>
          </a:xfrm>
          <a:prstGeom prst="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Узкий круг самостоятельного</a:t>
            </a:r>
          </a:p>
          <a:p>
            <a:pPr algn="ctr"/>
            <a:r>
              <a:rPr lang="ru-RU" sz="24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детского чтения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85786" y="2643182"/>
            <a:ext cx="7500990" cy="4071966"/>
          </a:xfrm>
          <a:prstGeom prst="round2Diag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i="1" u="sng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800" b="1" i="1" u="sng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Шаги: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использовать возможности урока развития речи для знакомства с текстами разных стилей;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предлагать обучающимся читать не только «сплошные» тексты, но и «</a:t>
            </a:r>
            <a:r>
              <a:rPr lang="ru-RU" sz="2800" dirty="0" err="1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несплошные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» (таблицы, диаграммы, графики и др.)</a:t>
            </a:r>
          </a:p>
          <a:p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66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Проблемы при формировании навыков смыслового чтения:</a:t>
            </a:r>
            <a:endParaRPr lang="ru-RU" sz="32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Логинова О.Б., Яковлева С.Г. Мои достижения. Итоговые комплексные работы. 2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86190"/>
            <a:ext cx="1980000" cy="2613601"/>
          </a:xfrm>
          <a:prstGeom prst="rect">
            <a:avLst/>
          </a:prstGeom>
          <a:noFill/>
        </p:spPr>
      </p:pic>
      <p:pic>
        <p:nvPicPr>
          <p:cNvPr id="68612" name="Picture 4" descr="Мои достижения, Итоговые комплексные работы, 1 класс, Логинова О.Б., Яковлева С.Г.,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1980000" cy="2613601"/>
          </a:xfrm>
          <a:prstGeom prst="rect">
            <a:avLst/>
          </a:prstGeom>
          <a:noFill/>
        </p:spPr>
      </p:pic>
      <p:pic>
        <p:nvPicPr>
          <p:cNvPr id="68614" name="Picture 6" descr="Мои достижения, Итоговые комплексные работы, 3 класс, Логинова О.Б., Яковлева С.Г., 2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86190"/>
            <a:ext cx="1980000" cy="2648829"/>
          </a:xfrm>
          <a:prstGeom prst="rect">
            <a:avLst/>
          </a:prstGeom>
          <a:noFill/>
        </p:spPr>
      </p:pic>
      <p:pic>
        <p:nvPicPr>
          <p:cNvPr id="68620" name="Picture 12" descr="Мои достижения. Итоговые комплексные работы. 4 клас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786190"/>
            <a:ext cx="1980000" cy="26860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1538" y="1285860"/>
            <a:ext cx="71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Итоговая комплексная работа </a:t>
            </a:r>
            <a:r>
              <a:rPr lang="ru-RU" sz="32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– показатель уровня сформированности навыков смыслового чтения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600" decel="100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15370" cy="3929089"/>
          </a:xfrm>
        </p:spPr>
        <p:txBody>
          <a:bodyPr/>
          <a:lstStyle/>
          <a:p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Используемые источники: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latin typeface="Tahoma" pitchFamily="34" charset="0"/>
                <a:cs typeface="Tahoma" pitchFamily="34" charset="0"/>
              </a:rPr>
            </a:br>
            <a:r>
              <a:rPr lang="ru-RU" sz="20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Федеральный государственный образовательный стандарт начального общего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образования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 // [Электронный ресурс] http://standart </a:t>
            </a:r>
            <a:r>
              <a:rPr lang="ru-RU" sz="2000" dirty="0" err="1" smtClean="0">
                <a:latin typeface="Tahoma" pitchFamily="34" charset="0"/>
                <a:cs typeface="Tahoma" pitchFamily="34" charset="0"/>
              </a:rPr>
              <a:t>edu.ru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latin typeface="Tahoma" pitchFamily="34" charset="0"/>
                <a:cs typeface="Tahoma" pitchFamily="34" charset="0"/>
              </a:rPr>
            </a:br>
            <a:r>
              <a:rPr lang="ru-RU" sz="2000" dirty="0" smtClean="0">
                <a:latin typeface="Tahoma" pitchFamily="34" charset="0"/>
                <a:cs typeface="Tahoma" pitchFamily="34" charset="0"/>
              </a:rPr>
              <a:t>2. Примерная основная образовательная программа начального общего образования. – М. : Просвещение, 2009 г. </a:t>
            </a:r>
            <a:br>
              <a:rPr lang="ru-RU" sz="2000" dirty="0" smtClean="0">
                <a:latin typeface="Tahoma" pitchFamily="34" charset="0"/>
                <a:cs typeface="Tahoma" pitchFamily="34" charset="0"/>
              </a:rPr>
            </a:br>
            <a:r>
              <a:rPr lang="ru-RU" sz="2000" dirty="0" smtClean="0">
                <a:latin typeface="Tahoma" pitchFamily="34" charset="0"/>
                <a:cs typeface="Tahoma" pitchFamily="34" charset="0"/>
              </a:rPr>
              <a:t>3. Бондаренко Г. И. Развитие умений смыслового чтения в начальной школе / Г. И. Бондаренко // Начальная школа плюс: до и после // Электронный ресурс  </a:t>
            </a:r>
            <a:r>
              <a:rPr lang="ru-RU" sz="2000" dirty="0" err="1" smtClean="0">
                <a:latin typeface="Tahoma" pitchFamily="34" charset="0"/>
                <a:cs typeface="Tahoma" pitchFamily="34" charset="0"/>
              </a:rPr>
              <a:t>www.school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 2100.ru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latin typeface="Tahoma" pitchFamily="34" charset="0"/>
                <a:cs typeface="Tahoma" pitchFamily="34" charset="0"/>
              </a:rPr>
            </a:b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736"/>
            <a:ext cx="6072230" cy="1643527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2003-2012 гг.- десятилетие грамотности </a:t>
            </a:r>
            <a:br>
              <a:rPr lang="ru-RU" sz="2800" dirty="0" smtClean="0">
                <a:latin typeface="Tahoma" pitchFamily="34" charset="0"/>
                <a:cs typeface="Tahoma" pitchFamily="34" charset="0"/>
              </a:rPr>
            </a:br>
            <a:r>
              <a:rPr lang="ru-RU" sz="2800" dirty="0" smtClean="0">
                <a:latin typeface="Tahoma" pitchFamily="34" charset="0"/>
                <a:cs typeface="Tahoma" pitchFamily="34" charset="0"/>
              </a:rPr>
              <a:t>(Решение ООН)</a:t>
            </a:r>
            <a:br>
              <a:rPr lang="ru-RU" sz="2800" dirty="0" smtClean="0">
                <a:latin typeface="Tahoma" pitchFamily="34" charset="0"/>
                <a:cs typeface="Tahoma" pitchFamily="34" charset="0"/>
              </a:rPr>
            </a:br>
            <a:endParaRPr lang="ru-RU" sz="2800" b="1" kern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967335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285720" y="3357562"/>
            <a:ext cx="6072230" cy="2031325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0" scaled="1"/>
            <a:tileRect/>
          </a:gradFill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«Национальная программа поддержки и развития чтения в России» </a:t>
            </a:r>
            <a:br>
              <a:rPr lang="ru-RU" sz="2800" dirty="0" smtClean="0">
                <a:latin typeface="Tahoma" pitchFamily="34" charset="0"/>
                <a:cs typeface="Tahoma" pitchFamily="34" charset="0"/>
              </a:rPr>
            </a:br>
            <a:r>
              <a:rPr lang="ru-RU" sz="2800" dirty="0" smtClean="0">
                <a:latin typeface="Tahoma" pitchFamily="34" charset="0"/>
                <a:cs typeface="Tahoma" pitchFamily="34" charset="0"/>
              </a:rPr>
              <a:t>Срок реализации программы- 2007-2020гг.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0178" name="Picture 2" descr="http://www.mcbs.ru/files/nat_prog_cht_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357562"/>
            <a:ext cx="2247900" cy="3343275"/>
          </a:xfrm>
          <a:prstGeom prst="rect">
            <a:avLst/>
          </a:prstGeom>
          <a:noFill/>
        </p:spPr>
      </p:pic>
      <p:pic>
        <p:nvPicPr>
          <p:cNvPr id="10" name="Picture 4" descr="http://www.un.org/ru/events/literacy/images/literacy_top.jpg"/>
          <p:cNvPicPr>
            <a:picLocks noChangeAspect="1" noChangeArrowheads="1"/>
          </p:cNvPicPr>
          <p:nvPr/>
        </p:nvPicPr>
        <p:blipFill>
          <a:blip r:embed="rId3" cstate="print"/>
          <a:srcRect r="78314" b="6249"/>
          <a:stretch>
            <a:fillRect/>
          </a:stretch>
        </p:blipFill>
        <p:spPr bwMode="auto">
          <a:xfrm>
            <a:off x="6500826" y="1428736"/>
            <a:ext cx="2500330" cy="13891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428596" y="785794"/>
            <a:ext cx="8429684" cy="954107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ln w="1905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«ПРОФЕССИОНАЛЬНЫЙ</a:t>
            </a:r>
          </a:p>
          <a:p>
            <a:pPr algn="ctr"/>
            <a:r>
              <a:rPr lang="ru-RU" sz="2800" b="1" i="1" dirty="0" smtClean="0">
                <a:ln w="1905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 УЧЕНИК»</a:t>
            </a:r>
            <a:endParaRPr lang="ru-RU" sz="2800" b="1" i="1" dirty="0">
              <a:ln w="1905">
                <a:solidFill>
                  <a:schemeClr val="tx1">
                    <a:lumMod val="50000"/>
                  </a:schemeClr>
                </a:solidFill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500034" y="2492375"/>
            <a:ext cx="8358246" cy="8679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свободно ориентируется в потоках информации</a:t>
            </a:r>
            <a:endParaRPr kumimoji="0" lang="ru-RU" sz="2800" b="1" i="0" u="none" strike="noStrike" kern="0" cap="none" spc="0" normalizeH="0" baseline="0" noProof="0" dirty="0">
              <a:ln>
                <a:solidFill>
                  <a:schemeClr val="tx1">
                    <a:lumMod val="50000"/>
                  </a:schemeClr>
                </a:solidFill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500034" y="3714752"/>
            <a:ext cx="8358246" cy="4801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конструктивно общается, сотрудничает</a:t>
            </a:r>
            <a:endParaRPr kumimoji="0" lang="ru-RU" sz="2800" b="1" i="0" u="none" strike="noStrike" kern="0" cap="none" spc="0" normalizeH="0" baseline="0" noProof="0" dirty="0">
              <a:ln>
                <a:solidFill>
                  <a:schemeClr val="tx1">
                    <a:lumMod val="50000"/>
                  </a:schemeClr>
                </a:solidFill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 bwMode="auto">
          <a:xfrm>
            <a:off x="500034" y="4643446"/>
            <a:ext cx="8358246" cy="8679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решает </a:t>
            </a:r>
            <a:r>
              <a:rPr kumimoji="0" lang="ru-RU" sz="2800" b="1" i="0" u="none" strike="noStrike" kern="0" cap="none" spc="0" normalizeH="0" baseline="0" noProof="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учебные и познавательные задачи</a:t>
            </a:r>
            <a:endParaRPr kumimoji="0" lang="ru-RU" sz="2800" b="1" i="0" u="none" strike="noStrike" kern="0" cap="none" spc="0" normalizeH="0" baseline="0" noProof="0" dirty="0">
              <a:ln>
                <a:solidFill>
                  <a:schemeClr val="tx1">
                    <a:lumMod val="50000"/>
                  </a:schemeClr>
                </a:solidFill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sofidnz3.ucoz.ua/_si/0/665985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50500"/>
            <a:ext cx="4071966" cy="30075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91269" y="285728"/>
            <a:ext cx="7380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>
                        <a:shade val="30000"/>
                        <a:satMod val="115000"/>
                      </a:srgbClr>
                    </a:gs>
                    <a:gs pos="50000">
                      <a:srgbClr val="FF3399">
                        <a:shade val="67500"/>
                        <a:satMod val="115000"/>
                      </a:srgbClr>
                    </a:gs>
                    <a:gs pos="100000">
                      <a:srgbClr val="FF339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ahoma" pitchFamily="34" charset="0"/>
                <a:cs typeface="Tahoma" pitchFamily="34" charset="0"/>
              </a:rPr>
              <a:t>Начальная школа</a:t>
            </a:r>
            <a:endParaRPr lang="ru-RU" sz="60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>
                      <a:shade val="30000"/>
                      <a:satMod val="115000"/>
                    </a:srgbClr>
                  </a:gs>
                  <a:gs pos="50000">
                    <a:srgbClr val="FF3399">
                      <a:shade val="67500"/>
                      <a:satMod val="115000"/>
                    </a:srgbClr>
                  </a:gs>
                  <a:gs pos="100000">
                    <a:srgbClr val="FF339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14414" y="1500174"/>
            <a:ext cx="2643206" cy="2643206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умение учиться</a:t>
            </a:r>
            <a:endParaRPr lang="ru-RU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072066" y="1428736"/>
            <a:ext cx="3357586" cy="3357586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способность организовать свою деятельность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28596" y="3214686"/>
            <a:ext cx="3286148" cy="71438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понимание содержания и смысла читаемого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6314" y="5000636"/>
            <a:ext cx="3286148" cy="71438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правильность чтения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6314" y="4143380"/>
            <a:ext cx="3286148" cy="71438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темп чтения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6314" y="3286124"/>
            <a:ext cx="3286148" cy="71438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способ чтения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6314" y="5857892"/>
            <a:ext cx="3286148" cy="71438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выразительность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" name="Picture 2" descr="http://dutsadok.com.ua/clipart/ljudi/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64785"/>
            <a:ext cx="4071966" cy="305397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495741" y="285728"/>
            <a:ext cx="58448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Навык чтения</a:t>
            </a:r>
            <a:endParaRPr lang="ru-RU" sz="60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428596" y="1714488"/>
            <a:ext cx="3429024" cy="1285884"/>
          </a:xfrm>
          <a:prstGeom prst="horizontalScroll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D6511C"/>
                </a:solidFill>
                <a:latin typeface="Tahoma" pitchFamily="34" charset="0"/>
                <a:cs typeface="Tahoma" pitchFamily="34" charset="0"/>
              </a:rPr>
              <a:t>смысловая сторона</a:t>
            </a:r>
            <a:endParaRPr lang="ru-RU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D6511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4786314" y="1643050"/>
            <a:ext cx="3429024" cy="1285884"/>
          </a:xfrm>
          <a:prstGeom prst="horizontalScroll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D6511C"/>
                </a:solidFill>
                <a:latin typeface="Tahoma" pitchFamily="34" charset="0"/>
                <a:cs typeface="Tahoma" pitchFamily="34" charset="0"/>
              </a:rPr>
              <a:t>техническая сторона</a:t>
            </a:r>
            <a:endParaRPr lang="ru-RU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D6511C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357686" y="1214422"/>
            <a:ext cx="1571636" cy="50006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2643174" y="1214422"/>
            <a:ext cx="1714512" cy="50006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511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Обязательный компонент метапредметных результатов освоения основной образовательной программы</a:t>
            </a:r>
            <a:r>
              <a:rPr lang="ru-RU" sz="28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  <a:endParaRPr lang="ru-RU" sz="32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2143116"/>
            <a:ext cx="59293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овладение навыками смыслового чтения текстов различных стилей и жанров в соответствии с целями и задачами; умение осознанно строить речевое высказывание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соответствии с задачами коммуникации и составлять тексты в устной и письменной формах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130" name="Picture 2" descr="http://xn--16--5cd3cecmmf8a4e.xn--p1ai/img/fgos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2667032" cy="42005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9shcola.ru/foto/666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2719252" cy="4214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428604"/>
            <a:ext cx="56436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400" b="1" i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Смысловое чтение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- это «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осмысление цели чтения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и выбор вида чтения в зависимости от цели; 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извлечение необходимой информации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из  прослушанных текстов различных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жанров; 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определение основной и второстепенной информации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; 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свободная ориентация и восприятие текстов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художественного, научного, публицистического и официально - делового стилей; понимание и адекватная оценка языка средств массовой информации» (Из Примерной ООП НОО)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4361" y="142852"/>
            <a:ext cx="54232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8E30E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Основные умения</a:t>
            </a:r>
            <a:endParaRPr lang="ru-RU" sz="40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8E30E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8E30E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смыслового чтения</a:t>
            </a:r>
            <a:endParaRPr lang="ru-RU" sz="40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8E30E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умение осмысливать цели чтения;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умение выбирать вид чтения в зависимости от его цели;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умение извлекать необходимую информацию из прослушанных текстов различных жанров;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умение определять основную и второстепенную информацию;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умение свободно ориентироваться и воспринимать тексты художественного, научного, публицистического и официально - делового стилей;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умение понимать и адекватно оценивать языковые средства массовой информации.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58" y="2928934"/>
            <a:ext cx="3714776" cy="1714512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коммуникативное </a:t>
            </a:r>
          </a:p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вслух и про себя</a:t>
            </a:r>
            <a:endParaRPr lang="ru-RU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929190" y="2928934"/>
            <a:ext cx="3714776" cy="1714512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самостоятельное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500298" y="4857760"/>
            <a:ext cx="3714776" cy="1714512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учебное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2857488" y="285728"/>
            <a:ext cx="3071834" cy="2428892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типы чтения</a:t>
            </a:r>
            <a:endParaRPr lang="ru-RU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3000364" y="2571744"/>
            <a:ext cx="428628" cy="21431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501224" y="3786190"/>
            <a:ext cx="1856594" cy="79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429256" y="2571744"/>
            <a:ext cx="357190" cy="21431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523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krasivo</vt:lpstr>
      <vt:lpstr>       Современные подходы к формированию и развитию навыков смыслового чтения в начальной школе </vt:lpstr>
      <vt:lpstr>2003-2012 гг.- десятилетие грамотности  (Решение ООН) </vt:lpstr>
      <vt:lpstr>Слайд 3</vt:lpstr>
      <vt:lpstr>Слайд 4</vt:lpstr>
      <vt:lpstr>Слайд 5</vt:lpstr>
      <vt:lpstr>Обязательный компонент метапредметных результатов освоения основной образовательной программы: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Используемые источники: 1. Федеральный государственный образовательный стандарт начального общего образования // [Электронный ресурс] http://standart edu.ru 2. Примерная основная образовательная программа начального общего образования. – М. : Просвещение, 2009 г.  3. Бондаренко Г. И. Развитие умений смыслового чтения в начальной школе / Г. И. Бондаренко // Начальная школа плюс: до и после // Электронный ресурс  www.school 2100.ru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cp:lastModifiedBy>Fall Out Girl</cp:lastModifiedBy>
  <cp:revision>743</cp:revision>
  <dcterms:modified xsi:type="dcterms:W3CDTF">2014-10-21T15:58:52Z</dcterms:modified>
</cp:coreProperties>
</file>