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69" r:id="rId3"/>
    <p:sldId id="270" r:id="rId4"/>
    <p:sldId id="274" r:id="rId5"/>
    <p:sldId id="275" r:id="rId6"/>
    <p:sldId id="276" r:id="rId7"/>
    <p:sldId id="278" r:id="rId8"/>
    <p:sldId id="279" r:id="rId9"/>
    <p:sldId id="277" r:id="rId10"/>
    <p:sldId id="257" r:id="rId11"/>
    <p:sldId id="259" r:id="rId12"/>
    <p:sldId id="282" r:id="rId13"/>
    <p:sldId id="283" r:id="rId14"/>
    <p:sldId id="294" r:id="rId15"/>
    <p:sldId id="285" r:id="rId16"/>
    <p:sldId id="286" r:id="rId17"/>
    <p:sldId id="293" r:id="rId18"/>
    <p:sldId id="281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B4187-5424-424C-A9F3-FDFDFA5BF667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BEAD6-08BD-48E5-95A6-F20574AFCC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763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93117" y="116632"/>
            <a:ext cx="8101781" cy="345638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/>
              </a:rPr>
              <a:t>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</a:rPr>
              <a:t>Заседание  </a:t>
            </a:r>
            <a:r>
              <a:rPr lang="ru-RU" sz="2800" b="1" dirty="0">
                <a:solidFill>
                  <a:srgbClr val="C00000"/>
                </a:solidFill>
                <a:effectLst/>
              </a:rPr>
              <a:t>«Школы молодого завуча» </a:t>
            </a:r>
            <a:r>
              <a:rPr lang="ru-RU" sz="2800" dirty="0">
                <a:solidFill>
                  <a:srgbClr val="C00000"/>
                </a:solidFill>
                <a:effectLst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/>
              </a:rPr>
            </a:br>
            <a:r>
              <a:rPr lang="ru-RU" sz="2800" b="1" dirty="0" smtClean="0">
                <a:effectLst/>
              </a:rPr>
              <a:t>по </a:t>
            </a:r>
            <a:r>
              <a:rPr lang="ru-RU" sz="2800" b="1" dirty="0">
                <a:effectLst/>
              </a:rPr>
              <a:t>теме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dirty="0">
                <a:effectLst/>
              </a:rPr>
              <a:t>«Документационное обеспечение оценивания образовательных достижений обучающихся в образовательных организациях»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558924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20.01.2017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81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4000" i="1" dirty="0" smtClean="0"/>
              <a:t>ФГОС НОО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+mn-lt"/>
              </a:rPr>
              <a:t>п. 3. Стандарт является </a:t>
            </a:r>
            <a:r>
              <a:rPr lang="ru-RU" sz="3200" b="1" u="sng" dirty="0">
                <a:solidFill>
                  <a:srgbClr val="C00000"/>
                </a:solidFill>
                <a:latin typeface="+mn-lt"/>
              </a:rPr>
              <a:t>основой объективной оценки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соответствия установленным требованиям образовательной деятельности и подготовки обучающихся, освоивших основную образовательную программу начального общего образования, независимо от формы получения образования и формы обучения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п.9. Стандарт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устанавливает требования к результатам обучающихся, освоивших основную образовательную программу начального общего образования: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личностным 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  <a:p>
            <a:r>
              <a:rPr lang="ru-RU" sz="3200" dirty="0" err="1">
                <a:solidFill>
                  <a:schemeClr val="tx1"/>
                </a:solidFill>
                <a:latin typeface="+mn-lt"/>
              </a:rPr>
              <a:t>метапредметным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  <a:p>
            <a:r>
              <a:rPr lang="ru-RU" sz="3200" dirty="0">
                <a:solidFill>
                  <a:schemeClr val="tx1"/>
                </a:solidFill>
                <a:latin typeface="+mn-lt"/>
              </a:rPr>
              <a:t>предметным</a:t>
            </a:r>
          </a:p>
        </p:txBody>
      </p:sp>
    </p:spTree>
    <p:extLst>
      <p:ext uri="{BB962C8B-B14F-4D97-AF65-F5344CB8AC3E}">
        <p14:creationId xmlns:p14="http://schemas.microsoft.com/office/powerpoint/2010/main" val="11645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4000" i="1" dirty="0"/>
              <a:t>ФГОС НОО (п.13)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544616"/>
          </a:xfrm>
        </p:spPr>
        <p:txBody>
          <a:bodyPr>
            <a:noAutofit/>
          </a:bodyPr>
          <a:lstStyle/>
          <a:p>
            <a:pPr marL="0" indent="0"/>
            <a:r>
              <a:rPr lang="ru-RU" sz="1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Итоговая оценка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качества освоения обучающимися основной образовательной программы начального общего образования </a:t>
            </a:r>
            <a:r>
              <a:rPr lang="ru-RU" sz="1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осуществляется организацией, осуществляющей образовательную деятельность.</a:t>
            </a:r>
          </a:p>
          <a:p>
            <a:pPr marL="0" indent="0"/>
            <a:r>
              <a:rPr lang="ru-RU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ru-RU" sz="1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итоговой оценки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освоения обучающимися основной образовательной программы начального общего образования должно быть достижение </a:t>
            </a:r>
            <a:r>
              <a:rPr lang="ru-RU" sz="1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предметных и метапредметных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результатов освоения основной образовательной программы начального общего образования, необходимых для продолжения образования.</a:t>
            </a:r>
          </a:p>
          <a:p>
            <a:pPr marL="0" indent="0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итоговой оценке должны быть выделены две составляющие:</a:t>
            </a:r>
          </a:p>
          <a:p>
            <a:pPr marL="0" indent="0">
              <a:buNone/>
            </a:pPr>
            <a:r>
              <a:rPr lang="ru-RU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1)результаты </a:t>
            </a:r>
            <a:r>
              <a:rPr lang="ru-RU" sz="1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промежуточной аттестации обучающихся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отражающие динамику их индивидуальных образовательных достижений, продвижение в достижении планируемых результатов освоения основной образовательной программы начального общего образования;</a:t>
            </a:r>
          </a:p>
          <a:p>
            <a:pPr marL="0" indent="0">
              <a:buNone/>
            </a:pPr>
            <a:r>
              <a:rPr lang="ru-RU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2)результаты </a:t>
            </a:r>
            <a:r>
              <a:rPr lang="ru-RU" sz="1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итоговых работ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характеризующие уровень освоения обучающимися основных формируемых способов действий в отношении к опорной системе знаний, необходимых для получения общего образования следующего уровня.</a:t>
            </a:r>
          </a:p>
          <a:p>
            <a:pPr marL="0" indent="0"/>
            <a:r>
              <a:rPr lang="ru-RU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1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итоговой оценки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освоения основной образовательной программы начального общего образования </a:t>
            </a:r>
            <a:r>
              <a:rPr lang="ru-RU" sz="1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используются для принятия решения о переводе обучающихся для получения основного общего образования.</a:t>
            </a:r>
          </a:p>
          <a:p>
            <a:pPr marL="0" indent="0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3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42942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>
                <a:latin typeface="Bookman Old Style" pitchFamily="18" charset="0"/>
              </a:rPr>
              <a:t/>
            </a:r>
            <a:br>
              <a:rPr lang="ru-RU" sz="2000" b="1" dirty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>
                <a:latin typeface="Bookman Old Style" pitchFamily="18" charset="0"/>
              </a:rPr>
              <a:t/>
            </a:r>
            <a:br>
              <a:rPr lang="ru-RU" sz="2000" b="1" dirty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24136"/>
            <a:ext cx="8715436" cy="5833864"/>
          </a:xfrm>
        </p:spPr>
        <p:txBody>
          <a:bodyPr>
            <a:normAutofit fontScale="55000" lnSpcReduction="20000"/>
          </a:bodyPr>
          <a:lstStyle/>
          <a:p>
            <a:pPr algn="l"/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1. п.2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является </a:t>
            </a:r>
            <a:r>
              <a:rPr lang="ru-RU" sz="3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основой объективной оценки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соответствия установленным требованиям образовательной деятельности и подготовки обучающихся, освоивших основную образовательную программу основного общего образования, независимо от формы получения образования и формы обучения. </a:t>
            </a:r>
          </a:p>
          <a:p>
            <a:pPr algn="just"/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 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устанавливает требования к результатам обучающихся, освоивших основную образовательную программу начального общего образования:</a:t>
            </a:r>
          </a:p>
          <a:p>
            <a:pPr algn="just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личностным</a:t>
            </a:r>
            <a:r>
              <a:rPr lang="ru-RU" sz="3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включающим готовность и способность обучающихся к саморазвитию и личностному самоопределению,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их мотивации к обучению и целенаправленной познавательной деятельности, системы значимых социальных и межличностных отношений, ценностно-смысловых установок, отражающих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личностные 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гражданские позиции в деятельности, социальные компетенции, правосознание, способность ставить цели и строить жизненные планы, способность к осознанию российской идентичности в поликультурном социуме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/>
            <a:endParaRPr lang="ru-RU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467544" y="188640"/>
            <a:ext cx="8229600" cy="83549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4000" i="1" dirty="0" smtClean="0"/>
              <a:t>ФГОС ООО</a:t>
            </a:r>
            <a:endParaRPr lang="ru-RU" sz="6600" i="1" dirty="0"/>
          </a:p>
        </p:txBody>
      </p:sp>
    </p:spTree>
    <p:extLst>
      <p:ext uri="{BB962C8B-B14F-4D97-AF65-F5344CB8AC3E}">
        <p14:creationId xmlns:p14="http://schemas.microsoft.com/office/powerpoint/2010/main" val="13345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</p:spPr>
        <p:txBody>
          <a:bodyPr>
            <a:normAutofit/>
          </a:bodyPr>
          <a:lstStyle/>
          <a:p>
            <a:pPr indent="9525">
              <a:buNone/>
            </a:pPr>
            <a:r>
              <a:rPr lang="ru-RU" sz="2600" b="1" u="sng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1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включающим освоенные обучающимися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понятия и </a:t>
            </a:r>
            <a:r>
              <a:rPr lang="ru-RU" sz="2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(регулятивные, познавательные, коммуникативные), способность их использования в познавательной и социальной практике, 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самостоятельность в планировании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осуществлении учебной деятельности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учебного сотрудничества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педагогами и сверстниками, способность к построению индивидуальной образовательной траектории, владение </a:t>
            </a:r>
            <a:r>
              <a:rPr lang="ru-RU" sz="2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навыками учебно-исследовательской, проектной и социальной деятельности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1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indent="9525">
              <a:buNone/>
            </a:pPr>
            <a:r>
              <a:rPr lang="ru-RU" sz="2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предметным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включающим освоенные обучающимися в ходе изучения учебного предмета умения, специфические для данной предметной области, виды деятельности 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получению нового знания в рамках учебного предмета, его преобразованию и применению в учебных, учебно-проектных и социально-проектных ситуациях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формирование научного типа мышления, 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владение научной терминологией, ключевыми понятиями, методами и приемами</a:t>
            </a:r>
          </a:p>
          <a:p>
            <a:endParaRPr lang="ru-RU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ru-RU" sz="2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67544" y="0"/>
            <a:ext cx="8229600" cy="8572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4000" i="1" dirty="0" smtClean="0"/>
              <a:t>ФГОС ООО</a:t>
            </a:r>
            <a:endParaRPr lang="ru-RU" sz="6600" i="1" dirty="0"/>
          </a:p>
        </p:txBody>
      </p:sp>
    </p:spTree>
    <p:extLst>
      <p:ext uri="{BB962C8B-B14F-4D97-AF65-F5344CB8AC3E}">
        <p14:creationId xmlns:p14="http://schemas.microsoft.com/office/powerpoint/2010/main" val="26354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483245"/>
          </a:xfr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0" algn="l"/>
              </a:tabLs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9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Достижение предметных и метапредметных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 освоения основной образовательной программы основного общего образования, необходимых для продолжения образования, </a:t>
            </a:r>
            <a:r>
              <a:rPr lang="ru-RU" sz="1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является предметом итоговой оценки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освоения обучающимися основной образовательной программы основного общего образования.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итоговом оценивании результатов освоения обучающимися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 программы основного общего образования должны учитываться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умений выполнения проектной деятельности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способность к решению учебно-практических и учебно-познавательных задач.</a:t>
            </a:r>
          </a:p>
          <a:p>
            <a:pPr marL="0" indent="352425">
              <a:buNone/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Итоговая оценка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 освоения основной образовательной программы основного общего образования включает две составляющие:</a:t>
            </a:r>
          </a:p>
          <a:p>
            <a:r>
              <a:rPr lang="ru-RU" sz="19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промежуточной аттестации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обучающихся, отражающие динамику их индивидуальных образовательных достижений в соответствии с планируемыми результатами освоения основной образовательной программы основного общего образования;</a:t>
            </a:r>
          </a:p>
          <a:p>
            <a:r>
              <a:rPr lang="ru-RU" sz="19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государственной итоговой аттестации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выпускников, характеризующие уровень достижения планируемых результатов освоения основной образовательной программы основного общего образования.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4000" i="1" dirty="0" smtClean="0"/>
              <a:t>ФГОС ООО п.12</a:t>
            </a:r>
            <a:endParaRPr lang="ru-RU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000" b="1" i="1" dirty="0">
                <a:effectLst/>
              </a:rPr>
              <a:t>Постановление Правительства Свердловской области от 23.04.2015 № 270-ПП «Об утверждении Порядка регламентации и оформления отношений государственной и муниципальной образовательной организации  и родителей (законных представителей) обучающихся , нуждающихся в длительном лечении, а также детей-инвалидов в части организации обучения по основным общеобразовательным программам </a:t>
            </a:r>
            <a:r>
              <a:rPr lang="ru-RU" sz="2000" b="1" i="1" u="sng" dirty="0">
                <a:effectLst/>
              </a:rPr>
              <a:t>на дому или в медицинских организациях</a:t>
            </a:r>
            <a:r>
              <a:rPr lang="ru-RU" sz="2000" b="1" i="1" dirty="0">
                <a:effectLst/>
              </a:rPr>
              <a:t>, находящихся на территории Свердловской области»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268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2.  Организация обучения по основным общеобразовательным программам на дому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п.17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Освоение обучающимся основной общеобразовательной программы соответствующего уровня на дому, в том числе отдельной части или всего объема учебного предмета, курса, дисциплины (модуля) образовательной программы сопровождается промежуточной аттестацией обучающегося, проводимой в формах и порядке определенных локальным нормативным актом образовательной организации</a:t>
            </a:r>
          </a:p>
          <a:p>
            <a:pPr>
              <a:buNone/>
            </a:pPr>
            <a:endParaRPr lang="ru-RU" sz="20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5354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>
                <a:effectLst/>
              </a:rPr>
              <a:t>Постановление Правительства Свердловской области от 23.04.2015 № 270-ПП «Об утверждении Порядка регламентации и оформления отношений государственной и муниципальной образовательной организации  и родителей (законных представителей) обучающихся , нуждающихся в длительном лечении, а также детей-инвалидов в части организации обучения по основным общеобразовательным программам </a:t>
            </a:r>
            <a:r>
              <a:rPr lang="ru-RU" sz="2000" b="1" i="1" u="sng" dirty="0">
                <a:effectLst/>
              </a:rPr>
              <a:t>на дому или в медицинских организациях</a:t>
            </a:r>
            <a:r>
              <a:rPr lang="ru-RU" sz="2000" b="1" i="1" dirty="0">
                <a:effectLst/>
              </a:rPr>
              <a:t>, находящихся на территории Свердловской области»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928934"/>
            <a:ext cx="8784976" cy="38038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3. Организация обучения по основным общеобразовательным программам в медицинской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п.24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Образовательная организация в обязательном порядке осуществляет индивидуальный учет результатов освоения образовательных программ, для чего в образовательной организации ведутся классные журналы (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журналы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проведения занятий).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31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промежуточной, итоговой и государственной итоговой аттестации обучающихся по основным образовательным программам осуществляются в порядке, установленном действующим законодательством Российской Федерации об образовании, и регламентируются локальным актом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54586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Ключевые вопросы при проектировании локальных актов, регламентирующих оценивание  образовательных достижений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Что в вашей ОО включает текущий контроль успеваемости обучающихся?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Что в вашей ОО считается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промежуточной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аттестацией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обучающихся? 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 какой периодичностью проводится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промежуточная аттестация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обучающихся?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Влияет ли отметка за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промежуточную аттестацию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годовую отметку?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 фиксируется отметка за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промежуточную аттестацию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классном журнале?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Что в вашей ОО является академической задолженностью?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effectLst/>
              </a:rPr>
              <a:t>Положение о формах, периодичности и порядке текущего контроля успеваемости и промежуточной аттестации обучающихся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Общие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положения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Содержание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порядок проведения текущего контроля успеваемости обучающихся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Содержание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порядок проведения промежуточной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аттестации обучающихся</a:t>
            </a:r>
            <a:endParaRPr lang="ru-RU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Использование результатов промежуточной аттестации при переводе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обучающихся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следующий класс</a:t>
            </a:r>
          </a:p>
          <a:p>
            <a:pPr lvl="0" algn="just">
              <a:lnSpc>
                <a:spcPct val="115000"/>
              </a:lnSpc>
              <a:buFont typeface="+mj-lt"/>
              <a:buAutoNum type="arabicPeriod" startAt="5"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Особенности проведения промежуточной аттестации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экстернов</a:t>
            </a:r>
            <a:endParaRPr lang="ru-RU" dirty="0"/>
          </a:p>
          <a:p>
            <a:pPr marL="457200" lvl="0" indent="-45720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15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1156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effectLst/>
              </a:rPr>
              <a:t>Положение о формах, периодичности и порядке текущего контроля успеваемости и промежуточной аттестации обучающихся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pPr marL="457200" indent="-457200" algn="just">
              <a:lnSpc>
                <a:spcPct val="115000"/>
              </a:lnSpc>
              <a:buAutoNum type="arabicPeriod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Общие положения</a:t>
            </a: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Нормативные основания </a:t>
            </a: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Понятия, использованные в Положении</a:t>
            </a:r>
          </a:p>
          <a:p>
            <a:pPr algn="just">
              <a:lnSpc>
                <a:spcPct val="115000"/>
              </a:lnSpc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0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Нормативные основания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оценивания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образовательных достижений обучающихся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ОО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Федеральный закон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 29 декабря 2012 г. № 273-ФЗ «Об образовании в Российской Федерации» с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изменениями;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Приказ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Министерства образования и науки Российской Федерации от 30 августа 2013 г. № 1015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 с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изменениями;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ФГОС НОО, ФГОС ООО, ФГОС СОО, ФК ГОС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Устав 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09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i="1" dirty="0">
                <a:effectLst/>
              </a:rPr>
              <a:t>Положение о формах, периодичности и порядке текущего контроля успеваемости и промежуточной аттестации обучающихся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sz="3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5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3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Содержание </a:t>
            </a:r>
            <a:r>
              <a:rPr lang="ru-RU" sz="3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порядок проведения текущего контроля успеваемости обучающихся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51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Формы 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текущего контроля успеваемости </a:t>
            </a:r>
          </a:p>
          <a:p>
            <a:pPr marL="0" indent="0">
              <a:lnSpc>
                <a:spcPct val="110000"/>
              </a:lnSpc>
              <a:buFontTx/>
              <a:buChar char="-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Периодичность проведения текущего контроля успеваемости (необходимое количество отметок для выставления объективной отметки за учебный период)</a:t>
            </a:r>
          </a:p>
          <a:p>
            <a:pPr marL="0" indent="0">
              <a:lnSpc>
                <a:spcPct val="110000"/>
              </a:lnSpc>
              <a:buFontTx/>
              <a:buChar char="-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Особенности 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проведения текущего контроля 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успеваемости в 1 классе (без балльного оценивания)</a:t>
            </a:r>
          </a:p>
          <a:p>
            <a:pPr marL="0" indent="0">
              <a:lnSpc>
                <a:spcPct val="110000"/>
              </a:lnSpc>
              <a:buFontTx/>
              <a:buChar char="-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Шкала отметок, принятая в ОО, для текущего контроля успеваемости</a:t>
            </a:r>
          </a:p>
          <a:p>
            <a:pPr marL="0" indent="0">
              <a:lnSpc>
                <a:spcPct val="110000"/>
              </a:lnSpc>
              <a:buFontTx/>
              <a:buChar char="-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Текущий 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контроль 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успеваемости при изучении учебных предметов «Основы религиозных культур и 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светской этики», «Основы духовно-нравственной культуры народов России» </a:t>
            </a:r>
            <a:endParaRPr lang="ru-RU" sz="3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lnSpc>
                <a:spcPct val="110000"/>
              </a:lnSpc>
              <a:buFontTx/>
              <a:buChar char="-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Текущий 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контроль успеваемости 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обучающихся, 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осваивающих ООП/АООП соответствующего уровня образования на 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дому, в 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медицинских организациях и организациях отдыха и 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оздоровления</a:t>
            </a:r>
          </a:p>
          <a:p>
            <a:pPr marL="0" indent="0">
              <a:lnSpc>
                <a:spcPct val="110000"/>
              </a:lnSpc>
              <a:buFontTx/>
              <a:buChar char="-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Правила выставления отметок за учебный период</a:t>
            </a:r>
          </a:p>
          <a:p>
            <a:pPr marL="0" indent="0">
              <a:lnSpc>
                <a:spcPct val="110000"/>
              </a:lnSpc>
              <a:buFontTx/>
              <a:buChar char="-"/>
            </a:pP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Текущий контроль успеваемости обучающихся в рамках внеурочной 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деятельности</a:t>
            </a:r>
          </a:p>
          <a:p>
            <a:pPr marL="0" indent="0">
              <a:lnSpc>
                <a:spcPct val="110000"/>
              </a:lnSpc>
              <a:buFontTx/>
              <a:buChar char="-"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Информирование родителей о 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результатах текущего контроля успеваемости обучающихся</a:t>
            </a:r>
            <a:endParaRPr lang="ru-RU" sz="29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buFontTx/>
              <a:buChar char="-"/>
            </a:pPr>
            <a:endParaRPr lang="ru-RU" sz="32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2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1156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effectLst/>
              </a:rPr>
              <a:t>Положение о формах, периодичности и порядке текущего контроля успеваемости и промежуточной аттестации обучающихся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Содержание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порядок проведения промежуточной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аттестации обучающихся</a:t>
            </a:r>
            <a:endParaRPr lang="ru-RU" dirty="0" smtClean="0"/>
          </a:p>
          <a:p>
            <a:pPr>
              <a:buFontTx/>
              <a:buChar char="-"/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Возможные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формы промежуточной аттестации на каждом уровне общего образования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(предметные и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метапредметные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результаты)</a:t>
            </a:r>
          </a:p>
          <a:p>
            <a:pPr>
              <a:buFontTx/>
              <a:buChar char="-"/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Периодичность, сроки порядок проведения промежуточной аттестации</a:t>
            </a:r>
          </a:p>
          <a:p>
            <a:pPr>
              <a:buFontTx/>
              <a:buChar char="-"/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Правила разработки, согласования, утверждения  контрольно-измерительных материалов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проведения промежуточной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аттестации</a:t>
            </a:r>
          </a:p>
          <a:p>
            <a:pPr>
              <a:buFontTx/>
              <a:buChar char="-"/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Шкала для фиксация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предметных результатов промежуточной аттестации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(в 1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., в 2-11 </a:t>
            </a:r>
            <a:r>
              <a:rPr lang="ru-RU" sz="29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.)</a:t>
            </a:r>
          </a:p>
          <a:p>
            <a:pPr>
              <a:buFontTx/>
              <a:buChar char="-"/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Взаимосвязь результатов промежуточной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аттестации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годовой отметки</a:t>
            </a:r>
            <a:endParaRPr lang="ru-RU" sz="29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buFontTx/>
              <a:buChar char="-"/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Правила выставления годовых отметок в классный журнал, в Личные дела обучающихся</a:t>
            </a:r>
          </a:p>
          <a:p>
            <a:pPr>
              <a:buFontTx/>
              <a:buChar char="-"/>
            </a:pP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Информирование родителей о результатах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промежуточной аттестации  обучающихся</a:t>
            </a:r>
            <a:endParaRPr lang="ru-RU" sz="29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3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effectLst/>
              </a:rPr>
              <a:t>Положение о формах, периодичности и порядке текущего контроля успеваемости и промежуточной аттестации обучающихся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Использование результатов промежуточной аттестации при переводе обучающихся в следующий класс</a:t>
            </a:r>
            <a:endParaRPr lang="ru-RU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Правила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перевода обучающихся 1-3, 5-8, 10 классов в следующий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класс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Правила перевода обучающихся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 классов на уровень основного общего образования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Правила допуска обучающихся 9 и 11 классов к ГИА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Порядок ликвидации академической задолженности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Особенности проведения промежуточной аттестации экстернов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14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i="1" dirty="0">
                <a:effectLst/>
              </a:rPr>
              <a:t>Э</a:t>
            </a:r>
            <a:r>
              <a:rPr lang="ru-RU" sz="3600" b="1" i="1" dirty="0" smtClean="0">
                <a:effectLst/>
              </a:rPr>
              <a:t>тапы </a:t>
            </a:r>
            <a:r>
              <a:rPr lang="ru-RU" sz="3600" b="1" i="1" dirty="0">
                <a:effectLst/>
              </a:rPr>
              <a:t>разработки </a:t>
            </a:r>
            <a:r>
              <a:rPr lang="ru-RU" sz="3600" b="1" i="1" dirty="0" smtClean="0">
                <a:effectLst/>
              </a:rPr>
              <a:t/>
            </a:r>
            <a:br>
              <a:rPr lang="ru-RU" sz="3600" b="1" i="1" dirty="0" smtClean="0">
                <a:effectLst/>
              </a:rPr>
            </a:br>
            <a:r>
              <a:rPr lang="ru-RU" sz="3600" b="1" i="1" dirty="0" smtClean="0">
                <a:effectLst/>
              </a:rPr>
              <a:t>локального </a:t>
            </a:r>
            <a:r>
              <a:rPr lang="ru-RU" sz="3600" b="1" i="1" dirty="0">
                <a:effectLst/>
              </a:rPr>
              <a:t>акта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Этап 1: создание проекта локального акта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Этап 2: согласование его с коллегиальными органами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Этап 3: утверждение локального акта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Этап 4: обнародование локального акта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24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kern="18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Статья 2. Основные понятия, используемые в настоящем Федеральном </a:t>
            </a:r>
            <a:r>
              <a:rPr lang="ru-RU" b="1" kern="1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законе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22) учебный план - документ, который определяет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 и, если иное не установлено настоящим Федеральным законом, </a:t>
            </a:r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промежуточной аттестации обучающихся</a:t>
            </a:r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202020"/>
                </a:solidFill>
                <a:latin typeface="Times New Roman"/>
                <a:ea typeface="Times New Roman"/>
              </a:rPr>
              <a:t>23) индивидуальный учебный план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</a:t>
            </a:r>
            <a:endParaRPr lang="ru-RU" sz="2000" u="sng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Федеральный закон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29 декабря 2012 г. № 273-ФЗ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Об образовании в Российской Федерации» </a:t>
            </a:r>
          </a:p>
        </p:txBody>
      </p:sp>
    </p:spTree>
    <p:extLst>
      <p:ext uri="{BB962C8B-B14F-4D97-AF65-F5344CB8AC3E}">
        <p14:creationId xmlns:p14="http://schemas.microsoft.com/office/powerpoint/2010/main" val="17452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28. Компетенция, права, обязанности и ответственность образовательной организации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 компетенции образовательной организации в установленной сфере деятельности относятся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ru-RU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осуществление текущего контроля успеваемости и промежуточной аттестации обучающихся, установление их форм, периодичности и порядка проведения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Федеральный закон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29 декабря 2012 г. № 273-ФЗ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Об образовании в Российской Федерации» </a:t>
            </a:r>
          </a:p>
        </p:txBody>
      </p:sp>
    </p:spTree>
    <p:extLst>
      <p:ext uri="{BB962C8B-B14F-4D97-AF65-F5344CB8AC3E}">
        <p14:creationId xmlns:p14="http://schemas.microsoft.com/office/powerpoint/2010/main" val="13701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30. Локальные нормативные акты, содержащие нормы, регулирующие образовательные отношения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Образовательная организация принимает локальные нормативные акты по основным вопросам организации и осуществления образовательной деятельности, в том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регламентирующие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приема обучающихся,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занятий обучающихся,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ru-RU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периодичность и порядок текущего контроля успеваемости и промежуточной аттестации обучающихся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основания перевода, отчисления и восстановления обучающихся,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обучающихся.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Федеральный закон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29 декабря 2012 г. № 273-ФЗ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Об образовании в Российской Федерации» </a:t>
            </a:r>
          </a:p>
        </p:txBody>
      </p:sp>
    </p:spTree>
    <p:extLst>
      <p:ext uri="{BB962C8B-B14F-4D97-AF65-F5344CB8AC3E}">
        <p14:creationId xmlns:p14="http://schemas.microsoft.com/office/powerpoint/2010/main" val="17099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58. Промежуточная аттестация обучающихся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Освоение образовательной программы (за исключением образовательной программы дошкольного образования), в том числе отдельной части или всего объема учебного предмета, курса, дисциплины (модуля) образовательной программы, </a:t>
            </a:r>
            <a:r>
              <a:rPr lang="ru-RU" sz="7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сопровождается промежуточной аттестацией обучающихся, проводимой в формах, определенных учебным планом, и в порядке, установленном образовательной организацией</a:t>
            </a:r>
            <a:r>
              <a:rPr lang="ru-RU" sz="7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Неудовлетворительные результаты промежуточной аттестации по одному или нескольким учебным предметам, курсам, дисциплинам (модулям) образовательной программы или </a:t>
            </a:r>
            <a:r>
              <a:rPr lang="ru-RU" sz="7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непрохождение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промежуточной аттестации при отсутствии уважительных причин </a:t>
            </a:r>
            <a:r>
              <a:rPr lang="ru-RU" sz="7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признаются академической задолженностью</a:t>
            </a:r>
            <a:r>
              <a:rPr lang="ru-RU" sz="7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Обучающиеся обязаны ликвидировать академическую задолженность</a:t>
            </a:r>
            <a:r>
              <a:rPr lang="ru-RU" sz="7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Образовательные организации, родители (законные представители) несовершеннолетнего обучающегося, обеспечивающие получение обучающимся общего образования в форме семейного образования, обязаны создать условия обучающемуся для ликвидации академической задолженности и обеспечить контроль за своевременностью ее ликвидации</a:t>
            </a:r>
            <a:r>
              <a:rPr lang="ru-RU" sz="7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Федеральный закон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29 декабря 2012 г. № 273-ФЗ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Об образовании в Российской Федерации» </a:t>
            </a:r>
          </a:p>
        </p:txBody>
      </p:sp>
    </p:spTree>
    <p:extLst>
      <p:ext uri="{BB962C8B-B14F-4D97-AF65-F5344CB8AC3E}">
        <p14:creationId xmlns:p14="http://schemas.microsoft.com/office/powerpoint/2010/main" val="7145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0912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58. Промежуточная аттестация обучающихся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Обучающиеся, имеющие академическую задолженность, вправе пройти промежуточную аттестацию по соответствующим учебному предмету, курсу, дисциплине (модулю) </a:t>
            </a:r>
            <a:r>
              <a:rPr lang="ru-RU" sz="7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более двух раз в сроки, определяемые организацией, осуществляющей образовательную деятельность, в пределах одного года с момента образования академической задолженности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указанный период не включаются время болезни обучающегося, нахождение его в академическом отпуске или отпуске по беременности и родам</a:t>
            </a:r>
            <a:r>
              <a:rPr lang="ru-RU" sz="7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Для проведения промежуточной аттестации </a:t>
            </a:r>
            <a:r>
              <a:rPr lang="ru-RU" sz="7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второй раз 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организацией создается </a:t>
            </a:r>
            <a:r>
              <a:rPr lang="ru-RU" sz="7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комиссия</a:t>
            </a:r>
            <a:r>
              <a:rPr lang="ru-RU" sz="7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Не допускается взимание платы с обучающихся за прохождение промежуточной аттестации</a:t>
            </a:r>
            <a:r>
              <a:rPr lang="ru-RU" sz="7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Обучающиеся, </a:t>
            </a:r>
            <a:r>
              <a:rPr lang="ru-RU" sz="7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прошедшие промежуточной аттестации 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уважительным причинам или имеющие академическую задолженность, переводятся в следующий класс или на следующий курс </a:t>
            </a:r>
            <a:r>
              <a:rPr lang="ru-RU" sz="7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условно</a:t>
            </a:r>
            <a:r>
              <a:rPr lang="ru-RU" sz="7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Федеральный закон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29 декабря 2012 г. № 273-ФЗ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Об образовании в Российской Федерации» </a:t>
            </a:r>
          </a:p>
        </p:txBody>
      </p:sp>
    </p:spTree>
    <p:extLst>
      <p:ext uri="{BB962C8B-B14F-4D97-AF65-F5344CB8AC3E}">
        <p14:creationId xmlns:p14="http://schemas.microsoft.com/office/powerpoint/2010/main" val="5199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58. Промежуточная аттестация обучающихся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Обучающиеся в образовательной организации по образовательным программам начального общего, основного общего и среднего общего образования, не ликвидировавшие в установленные сроки академической задолженности с момента ее образования, по усмотрению их родителей (законных представителей) </a:t>
            </a:r>
            <a:r>
              <a:rPr lang="ru-RU" sz="7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оставляются на повторное обучение, переводятся на обучение по адаптированным образовательным программам в соответствии с рекомендациями психолого-медико-педагогической комиссии либо на обучение по индивидуальному учебному плану</a:t>
            </a:r>
            <a:r>
              <a:rPr lang="ru-RU" sz="7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Обучающиеся по образовательным программам начального общего, основного общего и среднего общего образования </a:t>
            </a:r>
            <a:r>
              <a:rPr lang="ru-RU" sz="7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форме семейного образования, не ликвидировавшие в установленные сроки академической задолженности, продолжают получать образование в образовательной организации</a:t>
            </a:r>
            <a:r>
              <a:rPr lang="ru-RU" sz="7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Обучающиеся по основным профессиональным образовательным программам, не ликвидировавшие в установленные сроки академической задолженности, отчисляются из этой организации как не выполнившие обязанностей по добросовестному освоению образовательной программы и выполнению учебного плана.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Федеральный закон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29 декабря 2012 г. № 273-ФЗ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Об образовании в Российской Федерации» </a:t>
            </a:r>
          </a:p>
        </p:txBody>
      </p:sp>
    </p:spTree>
    <p:extLst>
      <p:ext uri="{BB962C8B-B14F-4D97-AF65-F5344CB8AC3E}">
        <p14:creationId xmlns:p14="http://schemas.microsoft.com/office/powerpoint/2010/main" val="5208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59. Итоговая аттестация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66. Начальное общее, основное общее и среднее общее образование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Начальное общее образование, основное общее образование, среднее общее образование являются обязательными уровнями образования. Обучающиеся, не освоившие основной образовательной программы начального общего и (или) основного общего образования</a:t>
            </a:r>
            <a:r>
              <a:rPr lang="ru-RU" sz="2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не допускаются к обучению на следующих уровнях общего образования.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Требование обязательности среднего общего образования применительно к конкретному обучающемуся сохраняет силу до достижения им возраста восемнадцати лет, если соответствующее образование не было получено обучающимся ранее.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Федеральный закон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29 декабря 2012 г. № 273-ФЗ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Об образовании в Российской Федерации» </a:t>
            </a:r>
          </a:p>
        </p:txBody>
      </p:sp>
    </p:spTree>
    <p:extLst>
      <p:ext uri="{BB962C8B-B14F-4D97-AF65-F5344CB8AC3E}">
        <p14:creationId xmlns:p14="http://schemas.microsoft.com/office/powerpoint/2010/main" val="35004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520</TotalTime>
  <Words>1892</Words>
  <Application>Microsoft Office PowerPoint</Application>
  <PresentationFormat>Экран (4:3)</PresentationFormat>
  <Paragraphs>126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Исполнительная</vt:lpstr>
      <vt:lpstr>                                                                                                                   Заседание  «Школы молодого завуча»   по теме  «Документационное обеспечение оценивания образовательных достижений обучающихся в образовательных организациях» </vt:lpstr>
      <vt:lpstr>Нормативные основания  оценивания образовательных достижений обучающихся ОО</vt:lpstr>
      <vt:lpstr>Федеральный закон  от 29 декабря 2012 г. № 273-ФЗ  «Об образовании в Российской Федерации» </vt:lpstr>
      <vt:lpstr>Федеральный закон  от 29 декабря 2012 г. № 273-ФЗ  «Об образовании в Российской Федерации» </vt:lpstr>
      <vt:lpstr>Федеральный закон  от 29 декабря 2012 г. № 273-ФЗ  «Об образовании в Российской Федерации» </vt:lpstr>
      <vt:lpstr>Федеральный закон  от 29 декабря 2012 г. № 273-ФЗ  «Об образовании в Российской Федерации» </vt:lpstr>
      <vt:lpstr>Федеральный закон  от 29 декабря 2012 г. № 273-ФЗ  «Об образовании в Российской Федерации» </vt:lpstr>
      <vt:lpstr>Федеральный закон  от 29 декабря 2012 г. № 273-ФЗ  «Об образовании в Российской Федерации» </vt:lpstr>
      <vt:lpstr>Федеральный закон  от 29 декабря 2012 г. № 273-ФЗ  «Об образовании в Российской Федерации» </vt:lpstr>
      <vt:lpstr>ФГОС НОО</vt:lpstr>
      <vt:lpstr>ФГОС НОО (п.13)</vt:lpstr>
      <vt:lpstr>          </vt:lpstr>
      <vt:lpstr>Презентация PowerPoint</vt:lpstr>
      <vt:lpstr>ФГОС ООО п.12</vt:lpstr>
      <vt:lpstr>Постановление Правительства Свердловской области от 23.04.2015 № 270-ПП «Об утверждении Порядка регламентации и оформления отношений государственной и муниципальной образовательной организации  и родителей (законных представителей) обучающихся , нуждающихся в длительном лечении, а также детей-инвалидов в части организации обучения по основным общеобразовательным программам на дому или в медицинских организациях, находящихся на территории Свердловской области» </vt:lpstr>
      <vt:lpstr>Постановление Правительства Свердловской области от 23.04.2015 № 270-ПП «Об утверждении Порядка регламентации и оформления отношений государственной и муниципальной образовательной организации  и родителей (законных представителей) обучающихся , нуждающихся в длительном лечении, а также детей-инвалидов в части организации обучения по основным общеобразовательным программам на дому или в медицинских организациях, находящихся на территории Свердловской области» </vt:lpstr>
      <vt:lpstr>Ключевые вопросы при проектировании локальных актов, регламентирующих оценивание  образовательных достижений обучающихся</vt:lpstr>
      <vt:lpstr>Положение о формах, периодичности и порядке текущего контроля успеваемости и промежуточной аттестации обучающихся</vt:lpstr>
      <vt:lpstr>Положение о формах, периодичности и порядке текущего контроля успеваемости и промежуточной аттестации обучающихся</vt:lpstr>
      <vt:lpstr>Положение о формах, периодичности и порядке текущего контроля успеваемости и промежуточной аттестации обучающихся</vt:lpstr>
      <vt:lpstr>Положение о формах, периодичности и порядке текущего контроля успеваемости и промежуточной аттестации обучающихся</vt:lpstr>
      <vt:lpstr>Положение о формах, периодичности и порядке текущего контроля успеваемости и промежуточной аттестации обучающихся</vt:lpstr>
      <vt:lpstr>Этапы разработки  локального акта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                                    ИНСТРУКТИВНО-МЕТОДИЧЕСКОЕ СОВЕЩАНИЕ  ПО ВОПРОСАМ ПРОВЕДЕНИЯ КОМПЛЕКСНОЙ ДИАГНОСТИЧЕСКОЙ РАБОТЫ В 3 КЛАССАХ  ОБРАЗОВАТЕЛЬНЫХ УЧРЕЖДЕНИЙ   ГОРОДА НИЖНИЙ ТАГИЛ    </dc:title>
  <dc:creator>Заместитель</dc:creator>
  <cp:lastModifiedBy>Заместитель</cp:lastModifiedBy>
  <cp:revision>89</cp:revision>
  <dcterms:created xsi:type="dcterms:W3CDTF">2015-04-08T13:46:55Z</dcterms:created>
  <dcterms:modified xsi:type="dcterms:W3CDTF">2017-01-20T05:31:33Z</dcterms:modified>
</cp:coreProperties>
</file>